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notesMasterIdLst>
    <p:notesMasterId r:id="rId22"/>
  </p:notesMasterIdLst>
  <p:sldIdLst>
    <p:sldId id="256" r:id="rId2"/>
    <p:sldId id="257" r:id="rId3"/>
    <p:sldId id="258" r:id="rId4"/>
    <p:sldId id="261" r:id="rId5"/>
    <p:sldId id="268" r:id="rId6"/>
    <p:sldId id="262" r:id="rId7"/>
    <p:sldId id="263" r:id="rId8"/>
    <p:sldId id="269" r:id="rId9"/>
    <p:sldId id="272" r:id="rId10"/>
    <p:sldId id="259" r:id="rId11"/>
    <p:sldId id="271" r:id="rId12"/>
    <p:sldId id="270" r:id="rId13"/>
    <p:sldId id="260" r:id="rId14"/>
    <p:sldId id="264" r:id="rId15"/>
    <p:sldId id="266" r:id="rId16"/>
    <p:sldId id="276" r:id="rId17"/>
    <p:sldId id="277" r:id="rId18"/>
    <p:sldId id="273" r:id="rId19"/>
    <p:sldId id="274" r:id="rId20"/>
    <p:sldId id="278"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073" autoAdjust="0"/>
  </p:normalViewPr>
  <p:slideViewPr>
    <p:cSldViewPr>
      <p:cViewPr varScale="1">
        <p:scale>
          <a:sx n="68" d="100"/>
          <a:sy n="68" d="100"/>
        </p:scale>
        <p:origin x="-143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052A7E-9ADF-4357-A0C7-0E48492EB4CE}" type="datetimeFigureOut">
              <a:rPr lang="en-US" smtClean="0"/>
              <a:t>12/6/2011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977FDE-37B7-4DC5-92B4-0EC0EF21B4B4}" type="slidenum">
              <a:rPr lang="en-US" smtClean="0"/>
              <a:t>‹#›</a:t>
            </a:fld>
            <a:endParaRPr lang="en-US" dirty="0"/>
          </a:p>
        </p:txBody>
      </p:sp>
    </p:spTree>
    <p:extLst>
      <p:ext uri="{BB962C8B-B14F-4D97-AF65-F5344CB8AC3E}">
        <p14:creationId xmlns:p14="http://schemas.microsoft.com/office/powerpoint/2010/main" val="1264421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977FDE-37B7-4DC5-92B4-0EC0EF21B4B4}" type="slidenum">
              <a:rPr lang="en-US" smtClean="0"/>
              <a:t>1</a:t>
            </a:fld>
            <a:endParaRPr lang="en-US" dirty="0"/>
          </a:p>
        </p:txBody>
      </p:sp>
    </p:spTree>
    <p:extLst>
      <p:ext uri="{BB962C8B-B14F-4D97-AF65-F5344CB8AC3E}">
        <p14:creationId xmlns:p14="http://schemas.microsoft.com/office/powerpoint/2010/main" val="36977343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977FDE-37B7-4DC5-92B4-0EC0EF21B4B4}" type="slidenum">
              <a:rPr lang="en-US" smtClean="0"/>
              <a:t>17</a:t>
            </a:fld>
            <a:endParaRPr lang="en-US" dirty="0"/>
          </a:p>
        </p:txBody>
      </p:sp>
    </p:spTree>
    <p:extLst>
      <p:ext uri="{BB962C8B-B14F-4D97-AF65-F5344CB8AC3E}">
        <p14:creationId xmlns:p14="http://schemas.microsoft.com/office/powerpoint/2010/main" val="1302168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5FE2A0AE-C8D7-4904-B643-5FC3E6B6CF92}" type="datetimeFigureOut">
              <a:rPr lang="en-US" smtClean="0"/>
              <a:t>12/6/2011</a:t>
            </a:fld>
            <a:endParaRPr lang="en-US" dirty="0"/>
          </a:p>
        </p:txBody>
      </p:sp>
      <p:sp>
        <p:nvSpPr>
          <p:cNvPr id="17" name="Footer Placeholder 16"/>
          <p:cNvSpPr>
            <a:spLocks noGrp="1"/>
          </p:cNvSpPr>
          <p:nvPr>
            <p:ph type="ftr" sz="quarter" idx="11"/>
          </p:nvPr>
        </p:nvSpPr>
        <p:spPr/>
        <p:txBody>
          <a:bodyPr/>
          <a:lstStyle>
            <a:extLst/>
          </a:lstStyle>
          <a:p>
            <a:endParaRPr lang="en-US" dirty="0"/>
          </a:p>
        </p:txBody>
      </p:sp>
      <p:sp>
        <p:nvSpPr>
          <p:cNvPr id="29" name="Slide Number Placeholder 28"/>
          <p:cNvSpPr>
            <a:spLocks noGrp="1"/>
          </p:cNvSpPr>
          <p:nvPr>
            <p:ph type="sldNum" sz="quarter" idx="12"/>
          </p:nvPr>
        </p:nvSpPr>
        <p:spPr/>
        <p:txBody>
          <a:bodyPr/>
          <a:lstStyle>
            <a:extLst/>
          </a:lstStyle>
          <a:p>
            <a:fld id="{CDFE0097-E1A8-414B-BE13-9258BABB412B}" type="slidenum">
              <a:rPr lang="en-US" smtClean="0"/>
              <a:t>‹#›</a:t>
            </a:fld>
            <a:endParaRPr lang="en-US" dirty="0"/>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FE2A0AE-C8D7-4904-B643-5FC3E6B6CF92}" type="datetimeFigureOut">
              <a:rPr lang="en-US" smtClean="0"/>
              <a:t>12/6/2011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CDFE0097-E1A8-414B-BE13-9258BABB412B}"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FE2A0AE-C8D7-4904-B643-5FC3E6B6CF92}" type="datetimeFigureOut">
              <a:rPr lang="en-US" smtClean="0"/>
              <a:t>12/6/2011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CDFE0097-E1A8-414B-BE13-9258BABB412B}"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FE2A0AE-C8D7-4904-B643-5FC3E6B6CF92}" type="datetimeFigureOut">
              <a:rPr lang="en-US" smtClean="0"/>
              <a:t>12/6/2011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CDFE0097-E1A8-414B-BE13-9258BABB412B}"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FE2A0AE-C8D7-4904-B643-5FC3E6B6CF92}" type="datetimeFigureOut">
              <a:rPr lang="en-US" smtClean="0"/>
              <a:t>12/6/2011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CDFE0097-E1A8-414B-BE13-9258BABB412B}" type="slidenum">
              <a:rPr lang="en-US" smtClean="0"/>
              <a:t>‹#›</a:t>
            </a:fld>
            <a:endParaRPr lang="en-US" dirty="0"/>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FE2A0AE-C8D7-4904-B643-5FC3E6B6CF92}" type="datetimeFigureOut">
              <a:rPr lang="en-US" smtClean="0"/>
              <a:t>12/6/2011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CDFE0097-E1A8-414B-BE13-9258BABB412B}"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FE2A0AE-C8D7-4904-B643-5FC3E6B6CF92}" type="datetimeFigureOut">
              <a:rPr lang="en-US" smtClean="0"/>
              <a:t>12/6/2011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CDFE0097-E1A8-414B-BE13-9258BABB412B}" type="slidenum">
              <a:rPr lang="en-US" smtClean="0"/>
              <a:t>‹#›</a:t>
            </a:fld>
            <a:endParaRPr lang="en-US" dirty="0"/>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FE2A0AE-C8D7-4904-B643-5FC3E6B6CF92}" type="datetimeFigureOut">
              <a:rPr lang="en-US" smtClean="0"/>
              <a:t>12/6/2011</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CDFE0097-E1A8-414B-BE13-9258BABB412B}"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FE2A0AE-C8D7-4904-B643-5FC3E6B6CF92}" type="datetimeFigureOut">
              <a:rPr lang="en-US" smtClean="0"/>
              <a:t>12/6/2011</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CDFE0097-E1A8-414B-BE13-9258BABB412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FE2A0AE-C8D7-4904-B643-5FC3E6B6CF92}" type="datetimeFigureOut">
              <a:rPr lang="en-US" smtClean="0"/>
              <a:t>12/6/2011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CDFE0097-E1A8-414B-BE13-9258BABB412B}"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dirty="0" smtClean="0"/>
              <a:t>Click icon to add picture</a:t>
            </a:r>
            <a:endParaRPr kumimoji="0" lang="en-US" dirty="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5FE2A0AE-C8D7-4904-B643-5FC3E6B6CF92}" type="datetimeFigureOut">
              <a:rPr lang="en-US" smtClean="0"/>
              <a:t>12/6/2011</a:t>
            </a:fld>
            <a:endParaRPr lang="en-US" dirty="0"/>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dirty="0"/>
          </a:p>
        </p:txBody>
      </p:sp>
      <p:sp>
        <p:nvSpPr>
          <p:cNvPr id="7" name="Slide Number Placeholder 6"/>
          <p:cNvSpPr>
            <a:spLocks noGrp="1"/>
          </p:cNvSpPr>
          <p:nvPr>
            <p:ph type="sldNum" sz="quarter" idx="12"/>
          </p:nvPr>
        </p:nvSpPr>
        <p:spPr>
          <a:xfrm>
            <a:off x="8610600" y="55499"/>
            <a:ext cx="457200" cy="365125"/>
          </a:xfrm>
        </p:spPr>
        <p:txBody>
          <a:bodyPr/>
          <a:lstStyle>
            <a:extLst/>
          </a:lstStyle>
          <a:p>
            <a:fld id="{CDFE0097-E1A8-414B-BE13-9258BABB412B}"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5FE2A0AE-C8D7-4904-B643-5FC3E6B6CF92}" type="datetimeFigureOut">
              <a:rPr lang="en-US" smtClean="0"/>
              <a:t>12/6/2011</a:t>
            </a:fld>
            <a:endParaRPr lang="en-US" dirty="0"/>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dirty="0"/>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CDFE0097-E1A8-414B-BE13-9258BABB412B}"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9.xml"/><Relationship Id="rId5" Type="http://schemas.openxmlformats.org/officeDocument/2006/relationships/image" Target="../media/image7.jp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914400"/>
            <a:ext cx="7772400" cy="1470025"/>
          </a:xfrm>
        </p:spPr>
        <p:txBody>
          <a:bodyPr>
            <a:normAutofit fontScale="90000"/>
          </a:bodyPr>
          <a:lstStyle/>
          <a:p>
            <a:r>
              <a:rPr lang="en-US" dirty="0" smtClean="0">
                <a:effectLst>
                  <a:outerShdw blurRad="38100" dist="38100" dir="2700000" algn="tl">
                    <a:srgbClr val="000000">
                      <a:alpha val="43137"/>
                    </a:srgbClr>
                  </a:outerShdw>
                </a:effectLst>
                <a:latin typeface="Times New Roman" pitchFamily="18" charset="0"/>
                <a:cs typeface="Times New Roman" pitchFamily="18" charset="0"/>
              </a:rPr>
              <a:t>   Cultural Diversity in New      	York City Classrooms</a:t>
            </a:r>
            <a:endParaRPr lang="en-US"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Subtitle 2"/>
          <p:cNvSpPr>
            <a:spLocks noGrp="1"/>
          </p:cNvSpPr>
          <p:nvPr>
            <p:ph type="subTitle" idx="1"/>
          </p:nvPr>
        </p:nvSpPr>
        <p:spPr>
          <a:xfrm>
            <a:off x="1423555" y="2133600"/>
            <a:ext cx="6400800" cy="1752600"/>
          </a:xfrm>
        </p:spPr>
        <p:txBody>
          <a:bodyPr>
            <a:normAutofit/>
          </a:bodyPr>
          <a:lstStyle/>
          <a:p>
            <a:r>
              <a:rPr lang="en-US" sz="36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lang="en-US" sz="3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Selecting </a:t>
            </a:r>
            <a:r>
              <a:rPr lang="en-US" sz="3200" dirty="0" smtClean="0">
                <a:effectLst>
                  <a:outerShdw blurRad="38100" dist="38100" dir="2700000" algn="tl">
                    <a:srgbClr val="000000">
                      <a:alpha val="43137"/>
                    </a:srgbClr>
                  </a:outerShdw>
                </a:effectLst>
                <a:latin typeface="Times New Roman" pitchFamily="18" charset="0"/>
                <a:cs typeface="Times New Roman" pitchFamily="18" charset="0"/>
              </a:rPr>
              <a:t>E</a:t>
            </a:r>
            <a:r>
              <a:rPr lang="en-US" sz="3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fficient </a:t>
            </a:r>
            <a:r>
              <a:rPr lang="en-US" sz="3200" dirty="0">
                <a:effectLst>
                  <a:outerShdw blurRad="38100" dist="38100" dir="2700000" algn="tl">
                    <a:srgbClr val="000000">
                      <a:alpha val="43137"/>
                    </a:srgbClr>
                  </a:outerShdw>
                </a:effectLst>
                <a:latin typeface="Times New Roman" pitchFamily="18" charset="0"/>
                <a:cs typeface="Times New Roman" pitchFamily="18" charset="0"/>
              </a:rPr>
              <a:t>I</a:t>
            </a:r>
            <a:r>
              <a:rPr lang="en-US" sz="3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nstructional        	</a:t>
            </a:r>
            <a:r>
              <a:rPr lang="en-US" sz="3200" dirty="0" smtClean="0">
                <a:effectLst>
                  <a:outerShdw blurRad="38100" dist="38100" dir="2700000" algn="tl">
                    <a:srgbClr val="000000">
                      <a:alpha val="43137"/>
                    </a:srgbClr>
                  </a:outerShdw>
                </a:effectLst>
                <a:latin typeface="Times New Roman" pitchFamily="18" charset="0"/>
                <a:cs typeface="Times New Roman" pitchFamily="18" charset="0"/>
              </a:rPr>
              <a:t>T</a:t>
            </a:r>
            <a:r>
              <a:rPr lang="en-US" sz="3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echniques for Culturally 	     	     </a:t>
            </a:r>
            <a:r>
              <a:rPr lang="en-US" sz="3200" dirty="0" smtClean="0">
                <a:effectLst>
                  <a:outerShdw blurRad="38100" dist="38100" dir="2700000" algn="tl">
                    <a:srgbClr val="000000">
                      <a:alpha val="43137"/>
                    </a:srgbClr>
                  </a:outerShdw>
                </a:effectLst>
                <a:latin typeface="Times New Roman" pitchFamily="18" charset="0"/>
                <a:cs typeface="Times New Roman" pitchFamily="18" charset="0"/>
              </a:rPr>
              <a:t>D</a:t>
            </a:r>
            <a:r>
              <a:rPr lang="en-US" sz="3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iverse </a:t>
            </a:r>
            <a:r>
              <a:rPr lang="en-US" sz="3200" dirty="0">
                <a:effectLst>
                  <a:outerShdw blurRad="38100" dist="38100" dir="2700000" algn="tl">
                    <a:srgbClr val="000000">
                      <a:alpha val="43137"/>
                    </a:srgbClr>
                  </a:outerShdw>
                </a:effectLst>
                <a:latin typeface="Times New Roman" pitchFamily="18" charset="0"/>
                <a:cs typeface="Times New Roman" pitchFamily="18" charset="0"/>
              </a:rPr>
              <a:t>C</a:t>
            </a:r>
            <a:r>
              <a:rPr lang="en-US" sz="3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lassroom</a:t>
            </a:r>
            <a:r>
              <a:rPr lang="en-US" sz="3200" dirty="0" smtClean="0">
                <a:solidFill>
                  <a:schemeClr val="tx1"/>
                </a:solidFill>
                <a:latin typeface="Times New Roman" pitchFamily="18" charset="0"/>
                <a:cs typeface="Times New Roman" pitchFamily="18" charset="0"/>
              </a:rPr>
              <a:t>s</a:t>
            </a:r>
            <a:endParaRPr lang="en-US" sz="3200" dirty="0">
              <a:solidFill>
                <a:schemeClr val="tx1"/>
              </a:solidFill>
              <a:latin typeface="Times New Roman" pitchFamily="18" charset="0"/>
              <a:cs typeface="Times New Roman" pitchFamily="18" charset="0"/>
            </a:endParaRPr>
          </a:p>
        </p:txBody>
      </p:sp>
      <p:sp>
        <p:nvSpPr>
          <p:cNvPr id="5" name="TextBox 4"/>
          <p:cNvSpPr txBox="1"/>
          <p:nvPr/>
        </p:nvSpPr>
        <p:spPr>
          <a:xfrm>
            <a:off x="1066800" y="5029200"/>
            <a:ext cx="7162800" cy="1261884"/>
          </a:xfrm>
          <a:prstGeom prst="rect">
            <a:avLst/>
          </a:prstGeom>
          <a:noFill/>
        </p:spPr>
        <p:txBody>
          <a:bodyPr wrap="square" rtlCol="0">
            <a:spAutoFit/>
          </a:bodyPr>
          <a:lstStyle/>
          <a:p>
            <a:pPr lvl="0" algn="ctr" fontAlgn="base">
              <a:lnSpc>
                <a:spcPct val="80000"/>
              </a:lnSpc>
              <a:spcBef>
                <a:spcPct val="20000"/>
              </a:spcBef>
              <a:spcAft>
                <a:spcPct val="0"/>
              </a:spcAft>
              <a:buClr>
                <a:srgbClr val="00007D"/>
              </a:buClr>
              <a:buSzPct val="75000"/>
            </a:pPr>
            <a:endParaRPr lang="en-US" sz="2000" b="1" dirty="0" smtClean="0">
              <a:latin typeface="Times New Roman" pitchFamily="18" charset="0"/>
              <a:cs typeface="Times New Roman" pitchFamily="18" charset="0"/>
            </a:endParaRPr>
          </a:p>
          <a:p>
            <a:pPr lvl="0" algn="ctr" fontAlgn="base">
              <a:lnSpc>
                <a:spcPct val="80000"/>
              </a:lnSpc>
              <a:spcBef>
                <a:spcPct val="20000"/>
              </a:spcBef>
              <a:spcAft>
                <a:spcPct val="0"/>
              </a:spcAft>
              <a:buClr>
                <a:srgbClr val="00007D"/>
              </a:buClr>
              <a:buSzPct val="75000"/>
            </a:pPr>
            <a:r>
              <a:rPr lang="en-US" sz="2000" b="1" dirty="0" smtClean="0">
                <a:latin typeface="Times New Roman" pitchFamily="18" charset="0"/>
                <a:cs typeface="Times New Roman" pitchFamily="18" charset="0"/>
              </a:rPr>
              <a:t>Svetlana Khvatikova and Marva Rudder</a:t>
            </a:r>
          </a:p>
          <a:p>
            <a:pPr lvl="0" algn="ctr" fontAlgn="base">
              <a:lnSpc>
                <a:spcPct val="80000"/>
              </a:lnSpc>
              <a:spcBef>
                <a:spcPct val="20000"/>
              </a:spcBef>
              <a:spcAft>
                <a:spcPct val="0"/>
              </a:spcAft>
              <a:buClr>
                <a:srgbClr val="00007D"/>
              </a:buClr>
              <a:buSzPct val="75000"/>
            </a:pPr>
            <a:r>
              <a:rPr lang="en-US" sz="2000" b="1" dirty="0" smtClean="0">
                <a:latin typeface="Times New Roman" pitchFamily="18" charset="0"/>
                <a:cs typeface="Times New Roman" pitchFamily="18" charset="0"/>
              </a:rPr>
              <a:t> </a:t>
            </a:r>
            <a:r>
              <a:rPr kumimoji="0" lang="en-US" sz="2000" b="1" i="0" u="none" strike="noStrike" kern="0" cap="none" spc="0" normalizeH="0" baseline="0" noProof="0" dirty="0" smtClean="0">
                <a:ln>
                  <a:noFill/>
                </a:ln>
                <a:effectLst/>
                <a:uLnTx/>
                <a:uFillTx/>
                <a:latin typeface="Times New Roman" pitchFamily="18" charset="0"/>
                <a:cs typeface="Times New Roman" pitchFamily="18" charset="0"/>
              </a:rPr>
              <a:t>Education 7201: Seminar in Applied Theory and Research I</a:t>
            </a:r>
          </a:p>
          <a:p>
            <a:pPr lvl="0" algn="ctr" fontAlgn="base">
              <a:lnSpc>
                <a:spcPct val="80000"/>
              </a:lnSpc>
              <a:spcBef>
                <a:spcPct val="20000"/>
              </a:spcBef>
              <a:spcAft>
                <a:spcPct val="0"/>
              </a:spcAft>
              <a:buClr>
                <a:srgbClr val="00007D"/>
              </a:buClr>
              <a:buSzPct val="75000"/>
            </a:pPr>
            <a:r>
              <a:rPr kumimoji="0" lang="en-US" sz="2000" b="1" i="0" u="none" strike="noStrike" kern="0" cap="none" spc="0" normalizeH="0" baseline="0" noProof="0" dirty="0" smtClean="0">
                <a:ln>
                  <a:noFill/>
                </a:ln>
                <a:effectLst/>
                <a:uLnTx/>
                <a:uFillTx/>
                <a:latin typeface="Times New Roman" pitchFamily="18" charset="0"/>
                <a:cs typeface="Times New Roman" pitchFamily="18" charset="0"/>
              </a:rPr>
              <a:t>Fall 2011</a:t>
            </a:r>
          </a:p>
        </p:txBody>
      </p:sp>
      <p:pic>
        <p:nvPicPr>
          <p:cNvPr id="7" name="Picture 6" descr="http://www.iearnuk.com/images/Copy%20of%20globe%20plus%20children.jpg"/>
          <p:cNvPicPr/>
          <p:nvPr/>
        </p:nvPicPr>
        <p:blipFill>
          <a:blip r:embed="rId3" cstate="print"/>
          <a:srcRect/>
          <a:stretch>
            <a:fillRect/>
          </a:stretch>
        </p:blipFill>
        <p:spPr bwMode="auto">
          <a:xfrm>
            <a:off x="3906982" y="3886199"/>
            <a:ext cx="1447800" cy="1362075"/>
          </a:xfrm>
          <a:prstGeom prst="rect">
            <a:avLst/>
          </a:prstGeom>
          <a:noFill/>
          <a:ln w="9525">
            <a:noFill/>
            <a:miter lim="800000"/>
            <a:headEnd/>
            <a:tailEnd/>
          </a:ln>
          <a:effectLst>
            <a:glow rad="228600">
              <a:schemeClr val="accent4">
                <a:satMod val="175000"/>
                <a:alpha val="40000"/>
              </a:schemeClr>
            </a:glow>
          </a:effectLst>
        </p:spPr>
      </p:pic>
    </p:spTree>
    <p:extLst>
      <p:ext uri="{BB962C8B-B14F-4D97-AF65-F5344CB8AC3E}">
        <p14:creationId xmlns:p14="http://schemas.microsoft.com/office/powerpoint/2010/main" val="3596781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effectLst>
                  <a:outerShdw blurRad="38100" dist="38100" dir="2700000" algn="tl">
                    <a:srgbClr val="000000">
                      <a:alpha val="43137"/>
                    </a:srgbClr>
                  </a:outerShdw>
                </a:effectLst>
                <a:latin typeface="Times New Roman" pitchFamily="18" charset="0"/>
                <a:cs typeface="Times New Roman" pitchFamily="18" charset="0"/>
              </a:rPr>
              <a:t>	</a:t>
            </a:r>
            <a:r>
              <a:rPr lang="en-US" b="1" u="sng" dirty="0" smtClean="0">
                <a:effectLst>
                  <a:outerShdw blurRad="38100" dist="38100" dir="2700000" algn="tl">
                    <a:srgbClr val="000000">
                      <a:alpha val="43137"/>
                    </a:srgbClr>
                  </a:outerShdw>
                </a:effectLst>
                <a:latin typeface="Times New Roman" pitchFamily="18" charset="0"/>
                <a:cs typeface="Times New Roman" pitchFamily="18" charset="0"/>
              </a:rPr>
              <a:t>Statement of the Hypothesis </a:t>
            </a:r>
            <a:endParaRPr lang="en-US" b="1" u="sng"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a:xfrm>
            <a:off x="990600" y="1752600"/>
            <a:ext cx="7772400" cy="4572000"/>
          </a:xfrm>
        </p:spPr>
        <p:txBody>
          <a:bodyPr>
            <a:normAutofit/>
          </a:bodyPr>
          <a:lstStyle/>
          <a:p>
            <a:endParaRPr lang="en-US" sz="18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HR¹:</a:t>
            </a:r>
            <a:r>
              <a:rPr lang="en-US" sz="2400" dirty="0">
                <a:latin typeface="Times New Roman" pitchFamily="18" charset="0"/>
                <a:cs typeface="Times New Roman" pitchFamily="18" charset="0"/>
              </a:rPr>
              <a:t>To implement multicultural literacy </a:t>
            </a:r>
            <a:r>
              <a:rPr lang="en-US" sz="2400" dirty="0" smtClean="0">
                <a:latin typeface="Times New Roman" pitchFamily="18" charset="0"/>
                <a:cs typeface="Times New Roman" pitchFamily="18" charset="0"/>
              </a:rPr>
              <a:t>instruction </a:t>
            </a:r>
            <a:r>
              <a:rPr lang="en-US" sz="2400" dirty="0">
                <a:latin typeface="Times New Roman" pitchFamily="18" charset="0"/>
                <a:cs typeface="Times New Roman" pitchFamily="18" charset="0"/>
              </a:rPr>
              <a:t>to twenty first grade students, for 45 minutes per day in the morning over a 4 week period. This will increase student’s knowledge and understanding of cultural diversity as measured by a comprehensive s</a:t>
            </a:r>
            <a:r>
              <a:rPr lang="en-US" sz="2400" dirty="0" smtClean="0">
                <a:latin typeface="Times New Roman" pitchFamily="18" charset="0"/>
                <a:cs typeface="Times New Roman" pitchFamily="18" charset="0"/>
              </a:rPr>
              <a:t>ocial </a:t>
            </a:r>
            <a:r>
              <a:rPr lang="en-US" sz="2400" dirty="0">
                <a:latin typeface="Times New Roman" pitchFamily="18" charset="0"/>
                <a:cs typeface="Times New Roman" pitchFamily="18" charset="0"/>
              </a:rPr>
              <a:t>s</a:t>
            </a:r>
            <a:r>
              <a:rPr lang="en-US" sz="2400" dirty="0" smtClean="0">
                <a:latin typeface="Times New Roman" pitchFamily="18" charset="0"/>
                <a:cs typeface="Times New Roman" pitchFamily="18" charset="0"/>
              </a:rPr>
              <a:t>tudies </a:t>
            </a:r>
            <a:r>
              <a:rPr lang="en-US" sz="2400" dirty="0">
                <a:latin typeface="Times New Roman" pitchFamily="18" charset="0"/>
                <a:cs typeface="Times New Roman" pitchFamily="18" charset="0"/>
              </a:rPr>
              <a:t>test.</a:t>
            </a:r>
          </a:p>
          <a:p>
            <a:pPr marL="68580" indent="0">
              <a:buNone/>
            </a:pP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8670636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			</a:t>
            </a:r>
            <a:r>
              <a:rPr lang="en-US" b="1" u="sng" dirty="0" smtClean="0">
                <a:latin typeface="Times New Roman" pitchFamily="18" charset="0"/>
                <a:cs typeface="Times New Roman" pitchFamily="18" charset="0"/>
              </a:rPr>
              <a:t>Method</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762000" y="1219200"/>
            <a:ext cx="7772400" cy="5181600"/>
          </a:xfrm>
        </p:spPr>
        <p:txBody>
          <a:bodyPr>
            <a:normAutofit fontScale="55000" lnSpcReduction="20000"/>
          </a:bodyPr>
          <a:lstStyle/>
          <a:p>
            <a:pPr marL="68580" indent="0">
              <a:buNone/>
            </a:pPr>
            <a:r>
              <a:rPr lang="en-US" dirty="0"/>
              <a:t>	        </a:t>
            </a:r>
          </a:p>
          <a:p>
            <a:r>
              <a:rPr lang="en-US" sz="3600" dirty="0">
                <a:latin typeface="Times New Roman" pitchFamily="18" charset="0"/>
                <a:cs typeface="Times New Roman" pitchFamily="18" charset="0"/>
              </a:rPr>
              <a:t> </a:t>
            </a:r>
            <a:r>
              <a:rPr lang="en-US" sz="3600" b="1" u="sng" dirty="0" smtClean="0">
                <a:latin typeface="Times New Roman" pitchFamily="18" charset="0"/>
                <a:cs typeface="Times New Roman" pitchFamily="18" charset="0"/>
              </a:rPr>
              <a:t>Participants</a:t>
            </a:r>
            <a:endParaRPr lang="en-US" sz="3600" b="1" dirty="0">
              <a:latin typeface="Times New Roman" pitchFamily="18" charset="0"/>
              <a:cs typeface="Times New Roman" pitchFamily="18" charset="0"/>
            </a:endParaRPr>
          </a:p>
          <a:p>
            <a:pPr>
              <a:buFont typeface="Wingdings" pitchFamily="2" charset="2"/>
              <a:buChar char="q"/>
            </a:pPr>
            <a:r>
              <a:rPr lang="en-US" sz="3600" dirty="0">
                <a:latin typeface="Times New Roman" pitchFamily="18" charset="0"/>
                <a:cs typeface="Times New Roman" pitchFamily="18" charset="0"/>
              </a:rPr>
              <a:t>Students will be chosen from two different ethnic groups consisting of African-Americans and Russians from two different New York City public schools in Brooklyn, N.Y. One of the schools is located in a low- income neighborhood in Bedford Stuyvesant, with a population of 78.8% African-Americans.  The other school is located in a middle class neighborhood near Brighton Beach, with a European population of 72.7% of students in attendance.  </a:t>
            </a:r>
          </a:p>
          <a:p>
            <a:pPr marL="68580" indent="0">
              <a:buNone/>
            </a:pPr>
            <a:r>
              <a:rPr lang="en-US" sz="3600" dirty="0">
                <a:latin typeface="Times New Roman" pitchFamily="18" charset="0"/>
                <a:cs typeface="Times New Roman" pitchFamily="18" charset="0"/>
              </a:rPr>
              <a:t>					</a:t>
            </a:r>
          </a:p>
          <a:p>
            <a:r>
              <a:rPr lang="en-US" sz="3600" b="1" u="sng" dirty="0">
                <a:latin typeface="Times New Roman" pitchFamily="18" charset="0"/>
                <a:cs typeface="Times New Roman" pitchFamily="18" charset="0"/>
              </a:rPr>
              <a:t>Instruments </a:t>
            </a:r>
            <a:endParaRPr lang="en-US" sz="3600" b="1" dirty="0">
              <a:latin typeface="Times New Roman" pitchFamily="18" charset="0"/>
              <a:cs typeface="Times New Roman" pitchFamily="18" charset="0"/>
            </a:endParaRPr>
          </a:p>
          <a:p>
            <a:pPr>
              <a:buFont typeface="Wingdings" pitchFamily="2" charset="2"/>
              <a:buChar char="q"/>
            </a:pPr>
            <a:r>
              <a:rPr lang="en-US" sz="3600" dirty="0">
                <a:latin typeface="Times New Roman" pitchFamily="18" charset="0"/>
                <a:cs typeface="Times New Roman" pitchFamily="18" charset="0"/>
              </a:rPr>
              <a:t> Student’s assessments will be measured according to their responses to assignments without their cultural information included, and conducting similar assignments by incorporating student’s cultural aspects into them. This will consist of conducting a pretest, post-test, and surveys to measure and monitor student’s progress and achievements. In addition, consent forms will be utilized to ensure that the students are granted permission to participate in this study from their parents, teachers, principals, and administrators.  </a:t>
            </a:r>
          </a:p>
          <a:p>
            <a:pPr marL="68580" indent="0">
              <a:buNone/>
            </a:pPr>
            <a:endParaRPr lang="en-US" dirty="0"/>
          </a:p>
        </p:txBody>
      </p:sp>
    </p:spTree>
    <p:extLst>
      <p:ext uri="{BB962C8B-B14F-4D97-AF65-F5344CB8AC3E}">
        <p14:creationId xmlns:p14="http://schemas.microsoft.com/office/powerpoint/2010/main" val="29603923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		      </a:t>
            </a:r>
            <a:r>
              <a:rPr lang="en-US" b="1" u="sng" dirty="0" smtClean="0">
                <a:latin typeface="Times New Roman" pitchFamily="18" charset="0"/>
                <a:cs typeface="Times New Roman" pitchFamily="18" charset="0"/>
              </a:rPr>
              <a:t>Conclusion</a:t>
            </a:r>
            <a:endParaRPr lang="en-US" b="1" u="sng"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lnSpcReduction="10000"/>
          </a:bodyPr>
          <a:lstStyle/>
          <a:p>
            <a:r>
              <a:rPr lang="en-US" dirty="0" smtClean="0">
                <a:latin typeface="Times New Roman" pitchFamily="18" charset="0"/>
                <a:cs typeface="Times New Roman" pitchFamily="18" charset="0"/>
              </a:rPr>
              <a:t>Banks </a:t>
            </a:r>
            <a:r>
              <a:rPr lang="en-US" dirty="0">
                <a:latin typeface="Times New Roman" pitchFamily="18" charset="0"/>
                <a:cs typeface="Times New Roman" pitchFamily="18" charset="0"/>
              </a:rPr>
              <a:t>(2008</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claimed that “diversity enriches a nation and increases the ways in which its citizens can perceive and solve personal and public problems” (Banks, 2008</a:t>
            </a:r>
            <a:r>
              <a:rPr lang="en-US" dirty="0" smtClean="0">
                <a:latin typeface="Times New Roman" pitchFamily="18" charset="0"/>
                <a:cs typeface="Times New Roman" pitchFamily="18" charset="0"/>
              </a:rPr>
              <a:t>).</a:t>
            </a:r>
          </a:p>
          <a:p>
            <a:r>
              <a:rPr lang="en-US" dirty="0" smtClean="0">
                <a:latin typeface="Times New Roman" pitchFamily="18" charset="0"/>
                <a:cs typeface="Times New Roman" pitchFamily="18" charset="0"/>
              </a:rPr>
              <a:t>Vygotsky (2001), </a:t>
            </a:r>
            <a:r>
              <a:rPr lang="en-US" sz="3200" dirty="0" smtClean="0">
                <a:latin typeface="Times New Roman" pitchFamily="18" charset="0"/>
                <a:cs typeface="Times New Roman" pitchFamily="18" charset="0"/>
              </a:rPr>
              <a:t>affirms </a:t>
            </a:r>
            <a:r>
              <a:rPr lang="en-US" sz="3200" dirty="0">
                <a:latin typeface="Times New Roman" pitchFamily="18" charset="0"/>
                <a:cs typeface="Times New Roman" pitchFamily="18" charset="0"/>
              </a:rPr>
              <a:t>that learning does not take place in cognitive isolation, but within the context of activities and social interaction likely informed by the day-to- day contingencies of </a:t>
            </a:r>
            <a:r>
              <a:rPr lang="en-US" sz="3200" dirty="0" smtClean="0">
                <a:latin typeface="Times New Roman" pitchFamily="18" charset="0"/>
                <a:cs typeface="Times New Roman" pitchFamily="18" charset="0"/>
              </a:rPr>
              <a:t>culture</a:t>
            </a:r>
            <a:r>
              <a:rPr lang="en-US" sz="3200" dirty="0">
                <a:latin typeface="Times New Roman" pitchFamily="18" charset="0"/>
                <a:cs typeface="Times New Roman" pitchFamily="18" charset="0"/>
              </a:rPr>
              <a:t> (</a:t>
            </a:r>
            <a:r>
              <a:rPr lang="en-US" sz="3200" dirty="0" smtClean="0">
                <a:latin typeface="Times New Roman" pitchFamily="18" charset="0"/>
                <a:cs typeface="Times New Roman" pitchFamily="18" charset="0"/>
              </a:rPr>
              <a:t>Meacham, </a:t>
            </a:r>
            <a:r>
              <a:rPr lang="en-US" sz="3200" dirty="0">
                <a:latin typeface="Times New Roman" pitchFamily="18" charset="0"/>
                <a:cs typeface="Times New Roman" pitchFamily="18" charset="0"/>
              </a:rPr>
              <a:t>2001</a:t>
            </a:r>
            <a:r>
              <a:rPr lang="en-US" sz="3200" dirty="0" smtClean="0">
                <a:latin typeface="Times New Roman" pitchFamily="18" charset="0"/>
                <a:cs typeface="Times New Roman" pitchFamily="18" charset="0"/>
              </a:rPr>
              <a:t>).</a:t>
            </a:r>
            <a:endParaRPr lang="en-US" sz="3200" dirty="0">
              <a:latin typeface="Times New Roman" pitchFamily="18" charset="0"/>
              <a:cs typeface="Times New Roman" pitchFamily="18" charset="0"/>
            </a:endParaRPr>
          </a:p>
          <a:p>
            <a:pPr marL="68580" indent="0">
              <a:buNone/>
            </a:pPr>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1204171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7772400" cy="533400"/>
          </a:xfrm>
        </p:spPr>
        <p:txBody>
          <a:bodyPr/>
          <a:lstStyle/>
          <a:p>
            <a:r>
              <a:rPr lang="en-US"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2400" b="1" u="sng" dirty="0" smtClean="0">
                <a:effectLst>
                  <a:outerShdw blurRad="38100" dist="38100" dir="2700000" algn="tl">
                    <a:srgbClr val="000000">
                      <a:alpha val="43137"/>
                    </a:srgbClr>
                  </a:outerShdw>
                </a:effectLst>
                <a:latin typeface="Times New Roman" pitchFamily="18" charset="0"/>
                <a:cs typeface="Times New Roman" pitchFamily="18" charset="0"/>
              </a:rPr>
              <a:t>References</a:t>
            </a:r>
            <a:endParaRPr lang="en-US" sz="2400" b="1" u="sng"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a:xfrm>
            <a:off x="609600" y="381000"/>
            <a:ext cx="7772400" cy="5867400"/>
          </a:xfrm>
        </p:spPr>
        <p:txBody>
          <a:bodyPr>
            <a:noAutofit/>
          </a:bodyPr>
          <a:lstStyle/>
          <a:p>
            <a:endParaRPr lang="en-US" sz="1600" dirty="0" smtClean="0">
              <a:latin typeface="Times New Roman" pitchFamily="18" charset="0"/>
              <a:cs typeface="Times New Roman" pitchFamily="18" charset="0"/>
            </a:endParaRPr>
          </a:p>
          <a:p>
            <a:r>
              <a:rPr lang="en-US" sz="1600" dirty="0" smtClean="0">
                <a:latin typeface="Times New Roman" pitchFamily="18" charset="0"/>
                <a:cs typeface="Times New Roman" pitchFamily="18" charset="0"/>
              </a:rPr>
              <a:t> </a:t>
            </a:r>
            <a:r>
              <a:rPr lang="en-US" sz="1600" dirty="0">
                <a:latin typeface="Times New Roman" pitchFamily="18" charset="0"/>
                <a:cs typeface="Times New Roman" pitchFamily="18" charset="0"/>
              </a:rPr>
              <a:t>Baghban, M. (2007). Immigration in childhood: using picture books to cope: A journal for readers, students and teachers of history. </a:t>
            </a:r>
            <a:r>
              <a:rPr lang="en-US" sz="1600" i="1" dirty="0">
                <a:latin typeface="Times New Roman" pitchFamily="18" charset="0"/>
                <a:cs typeface="Times New Roman" pitchFamily="18" charset="0"/>
              </a:rPr>
              <a:t>The Social Studies</a:t>
            </a:r>
            <a:r>
              <a:rPr lang="en-US" sz="1600" dirty="0">
                <a:latin typeface="Times New Roman" pitchFamily="18" charset="0"/>
                <a:cs typeface="Times New Roman" pitchFamily="18" charset="0"/>
              </a:rPr>
              <a:t>,</a:t>
            </a:r>
            <a:r>
              <a:rPr lang="en-US" sz="1600" i="1" dirty="0">
                <a:latin typeface="Times New Roman" pitchFamily="18" charset="0"/>
                <a:cs typeface="Times New Roman" pitchFamily="18" charset="0"/>
              </a:rPr>
              <a:t> Volume</a:t>
            </a:r>
            <a:r>
              <a:rPr lang="en-US" sz="1600" dirty="0">
                <a:latin typeface="Times New Roman" pitchFamily="18" charset="0"/>
                <a:cs typeface="Times New Roman" pitchFamily="18" charset="0"/>
              </a:rPr>
              <a:t> </a:t>
            </a:r>
            <a:r>
              <a:rPr lang="en-US" sz="1600" i="1" dirty="0">
                <a:latin typeface="Times New Roman" pitchFamily="18" charset="0"/>
                <a:cs typeface="Times New Roman" pitchFamily="18" charset="0"/>
              </a:rPr>
              <a:t>98, </a:t>
            </a:r>
            <a:r>
              <a:rPr lang="en-US" sz="1600" dirty="0">
                <a:latin typeface="Times New Roman" pitchFamily="18" charset="0"/>
                <a:cs typeface="Times New Roman" pitchFamily="18" charset="0"/>
              </a:rPr>
              <a:t>71-76. </a:t>
            </a:r>
            <a:r>
              <a:rPr lang="en-US" sz="1600" dirty="0" smtClean="0">
                <a:latin typeface="Times New Roman" pitchFamily="18" charset="0"/>
                <a:cs typeface="Times New Roman" pitchFamily="18" charset="0"/>
              </a:rPr>
              <a:t>Retrieved </a:t>
            </a:r>
            <a:r>
              <a:rPr lang="en-US" sz="1600" dirty="0">
                <a:latin typeface="Times New Roman" pitchFamily="18" charset="0"/>
                <a:cs typeface="Times New Roman" pitchFamily="18" charset="0"/>
              </a:rPr>
              <a:t>from http://search.proquest.com.ez-proxy.brooklyn.cuny.edu:2048/ethnicnewswatch/docview/274852603/132B75C0EDE3A7EF5CE/2?accountid=7286.</a:t>
            </a:r>
            <a:r>
              <a:rPr lang="en-US" sz="1600" b="1" dirty="0">
                <a:latin typeface="Times New Roman" pitchFamily="18" charset="0"/>
                <a:cs typeface="Times New Roman" pitchFamily="18" charset="0"/>
              </a:rPr>
              <a:t> </a:t>
            </a:r>
            <a:endParaRPr lang="en-US" sz="1600" dirty="0">
              <a:latin typeface="Times New Roman" pitchFamily="18" charset="0"/>
              <a:cs typeface="Times New Roman" pitchFamily="18" charset="0"/>
            </a:endParaRPr>
          </a:p>
          <a:p>
            <a:r>
              <a:rPr lang="en-US" sz="1600" dirty="0">
                <a:latin typeface="Times New Roman" pitchFamily="18" charset="0"/>
                <a:cs typeface="Times New Roman" pitchFamily="18" charset="0"/>
              </a:rPr>
              <a:t>Banks, A. J., &amp; Banks, A. M. C. (2010). Multicultural education: Issues and perspectives.  Hoboken, New Jersey: John Wiley &amp; Sons, Inc.</a:t>
            </a:r>
            <a:r>
              <a:rPr lang="en-US" sz="1600" i="1" dirty="0">
                <a:latin typeface="Times New Roman" pitchFamily="18" charset="0"/>
                <a:cs typeface="Times New Roman" pitchFamily="18" charset="0"/>
              </a:rPr>
              <a:t> ProQuest Dissertations and Theses.   </a:t>
            </a:r>
            <a:r>
              <a:rPr lang="en-US" sz="1600" dirty="0">
                <a:latin typeface="Times New Roman" pitchFamily="18" charset="0"/>
                <a:cs typeface="Times New Roman" pitchFamily="18" charset="0"/>
              </a:rPr>
              <a:t>Retrieved from http://search.proquest.com/docview/304399469?accountid=7286</a:t>
            </a:r>
            <a:r>
              <a:rPr lang="en-US" sz="1600" dirty="0" smtClean="0">
                <a:latin typeface="Times New Roman" pitchFamily="18" charset="0"/>
                <a:cs typeface="Times New Roman" pitchFamily="18" charset="0"/>
              </a:rPr>
              <a:t>.</a:t>
            </a:r>
            <a:r>
              <a:rPr lang="en-US" sz="1600" b="1" dirty="0">
                <a:latin typeface="Times New Roman" pitchFamily="18" charset="0"/>
                <a:cs typeface="Times New Roman" pitchFamily="18" charset="0"/>
              </a:rPr>
              <a:t> </a:t>
            </a:r>
            <a:endParaRPr lang="en-US" sz="1600" dirty="0">
              <a:latin typeface="Times New Roman" pitchFamily="18" charset="0"/>
              <a:cs typeface="Times New Roman" pitchFamily="18" charset="0"/>
            </a:endParaRPr>
          </a:p>
          <a:p>
            <a:r>
              <a:rPr lang="en-US" sz="1600" dirty="0">
                <a:latin typeface="Times New Roman" pitchFamily="18" charset="0"/>
                <a:cs typeface="Times New Roman" pitchFamily="18" charset="0"/>
              </a:rPr>
              <a:t>Blake, R. A. (1997). Teacher actions to infuse multiculturalism into the planned curriculum of elementary school classes with ethnically diverse students. University of Hartford.  </a:t>
            </a:r>
            <a:r>
              <a:rPr lang="en-US" sz="1600" i="1" dirty="0">
                <a:latin typeface="Times New Roman" pitchFamily="18" charset="0"/>
                <a:cs typeface="Times New Roman" pitchFamily="18" charset="0"/>
              </a:rPr>
              <a:t>ProQuest Dissertations and Theses.  </a:t>
            </a:r>
            <a:r>
              <a:rPr lang="en-US" sz="1600" dirty="0">
                <a:latin typeface="Times New Roman" pitchFamily="18" charset="0"/>
                <a:cs typeface="Times New Roman" pitchFamily="18" charset="0"/>
              </a:rPr>
              <a:t>Retrieved from http://</a:t>
            </a:r>
            <a:r>
              <a:rPr lang="en-US" sz="1600" dirty="0" smtClean="0">
                <a:latin typeface="Times New Roman" pitchFamily="18" charset="0"/>
                <a:cs typeface="Times New Roman" pitchFamily="18" charset="0"/>
              </a:rPr>
              <a:t>search.proquest.com/docview/304399469?accountid=7286</a:t>
            </a:r>
          </a:p>
          <a:p>
            <a:r>
              <a:rPr lang="en-US" sz="1600" dirty="0">
                <a:latin typeface="Times New Roman" pitchFamily="18" charset="0"/>
                <a:cs typeface="Times New Roman" pitchFamily="18" charset="0"/>
              </a:rPr>
              <a:t>Bruner, J. (1997). Celebrating divergence: Piaget and </a:t>
            </a:r>
            <a:r>
              <a:rPr lang="en-US" sz="1600" dirty="0" smtClean="0">
                <a:latin typeface="Times New Roman" pitchFamily="18" charset="0"/>
                <a:cs typeface="Times New Roman" pitchFamily="18" charset="0"/>
              </a:rPr>
              <a:t>Vygotsky</a:t>
            </a:r>
            <a:r>
              <a:rPr lang="en-US" sz="1600" dirty="0">
                <a:latin typeface="Times New Roman" pitchFamily="18" charset="0"/>
                <a:cs typeface="Times New Roman" pitchFamily="18" charset="0"/>
              </a:rPr>
              <a:t>.</a:t>
            </a:r>
            <a:r>
              <a:rPr lang="en-US" sz="1600" i="1" dirty="0">
                <a:latin typeface="Times New Roman" pitchFamily="18" charset="0"/>
                <a:cs typeface="Times New Roman" pitchFamily="18" charset="0"/>
              </a:rPr>
              <a:t> Development-Basel</a:t>
            </a:r>
            <a:r>
              <a:rPr lang="en-US" sz="1600" dirty="0">
                <a:latin typeface="Times New Roman" pitchFamily="18" charset="0"/>
                <a:cs typeface="Times New Roman" pitchFamily="18" charset="0"/>
              </a:rPr>
              <a:t> Retrieved from   http://people.ucsc.edu/~gwells/Files/Courses_Folder/ED%20261%20Papers/Bruner_Piaget-Vygotsky</a:t>
            </a:r>
            <a:r>
              <a:rPr lang="en-US" sz="1600" dirty="0" smtClean="0">
                <a:latin typeface="Times New Roman" pitchFamily="18" charset="0"/>
                <a:cs typeface="Times New Roman" pitchFamily="18" charset="0"/>
              </a:rPr>
              <a:t>.</a:t>
            </a:r>
            <a:endParaRPr lang="en-US" sz="1600" dirty="0">
              <a:latin typeface="Times New Roman" pitchFamily="18" charset="0"/>
              <a:cs typeface="Times New Roman" pitchFamily="18" charset="0"/>
            </a:endParaRPr>
          </a:p>
          <a:p>
            <a:r>
              <a:rPr lang="en-US" sz="1600" dirty="0" smtClean="0">
                <a:latin typeface="Times New Roman" pitchFamily="18" charset="0"/>
                <a:cs typeface="Times New Roman" pitchFamily="18" charset="0"/>
              </a:rPr>
              <a:t>Buettner</a:t>
            </a:r>
            <a:r>
              <a:rPr lang="en-US" sz="1600" dirty="0">
                <a:latin typeface="Times New Roman" pitchFamily="18" charset="0"/>
                <a:cs typeface="Times New Roman" pitchFamily="18" charset="0"/>
              </a:rPr>
              <a:t>, L. N. (2003). How teachers' beliefs and understanding of multiculturalism influence instructional strategies used in classrooms.</a:t>
            </a:r>
            <a:r>
              <a:rPr lang="en-US" sz="1600" i="1" dirty="0">
                <a:latin typeface="Times New Roman" pitchFamily="18" charset="0"/>
                <a:cs typeface="Times New Roman" pitchFamily="18" charset="0"/>
              </a:rPr>
              <a:t> </a:t>
            </a:r>
            <a:r>
              <a:rPr lang="en-US" sz="1600" dirty="0">
                <a:latin typeface="Times New Roman" pitchFamily="18" charset="0"/>
                <a:cs typeface="Times New Roman" pitchFamily="18" charset="0"/>
              </a:rPr>
              <a:t>University of the Pacific.</a:t>
            </a:r>
            <a:r>
              <a:rPr lang="en-US" sz="1600" i="1" dirty="0">
                <a:latin typeface="Times New Roman" pitchFamily="18" charset="0"/>
                <a:cs typeface="Times New Roman" pitchFamily="18" charset="0"/>
              </a:rPr>
              <a:t> ProQuest Dissertations and Theses. </a:t>
            </a:r>
            <a:r>
              <a:rPr lang="en-US" sz="1600" dirty="0">
                <a:latin typeface="Times New Roman" pitchFamily="18" charset="0"/>
                <a:cs typeface="Times New Roman" pitchFamily="18" charset="0"/>
              </a:rPr>
              <a:t>Retrieved from http://search.proquest.com/docview/305310472?accountid=7286</a:t>
            </a:r>
            <a:r>
              <a:rPr lang="en-US" sz="1600" dirty="0" smtClean="0">
                <a:latin typeface="Times New Roman" pitchFamily="18" charset="0"/>
                <a:cs typeface="Times New Roman" pitchFamily="18" charset="0"/>
              </a:rPr>
              <a:t>.  </a:t>
            </a:r>
            <a:endParaRPr lang="en-US" sz="1600" dirty="0">
              <a:latin typeface="Times New Roman" pitchFamily="18" charset="0"/>
              <a:cs typeface="Times New Roman" pitchFamily="18" charset="0"/>
            </a:endParaRPr>
          </a:p>
        </p:txBody>
      </p:sp>
    </p:spTree>
    <p:extLst>
      <p:ext uri="{BB962C8B-B14F-4D97-AF65-F5344CB8AC3E}">
        <p14:creationId xmlns:p14="http://schemas.microsoft.com/office/powerpoint/2010/main" val="26985620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381000"/>
            <a:ext cx="7772400" cy="6172200"/>
          </a:xfrm>
        </p:spPr>
        <p:txBody>
          <a:bodyPr>
            <a:noAutofit/>
          </a:bodyPr>
          <a:lstStyle/>
          <a:p>
            <a:r>
              <a:rPr lang="en-US" sz="1800"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Chisholm, M. I. (1994). Preparing teachers for multicultural classrooms. </a:t>
            </a:r>
            <a:r>
              <a:rPr lang="en-US" sz="1800" i="1" dirty="0">
                <a:latin typeface="Times New Roman" pitchFamily="18" charset="0"/>
                <a:cs typeface="Times New Roman" pitchFamily="18" charset="0"/>
              </a:rPr>
              <a:t>The Journal of  Educational Issues of Language Minority Students</a:t>
            </a:r>
            <a:r>
              <a:rPr lang="en-US" sz="1800" dirty="0">
                <a:latin typeface="Times New Roman" pitchFamily="18" charset="0"/>
                <a:cs typeface="Times New Roman" pitchFamily="18" charset="0"/>
              </a:rPr>
              <a:t>, </a:t>
            </a:r>
            <a:r>
              <a:rPr lang="en-US" sz="1800" i="1" dirty="0">
                <a:latin typeface="Times New Roman" pitchFamily="18" charset="0"/>
                <a:cs typeface="Times New Roman" pitchFamily="18" charset="0"/>
              </a:rPr>
              <a:t>Volume 14</a:t>
            </a:r>
            <a:r>
              <a:rPr lang="en-US" sz="1800" dirty="0">
                <a:latin typeface="Times New Roman" pitchFamily="18" charset="0"/>
                <a:cs typeface="Times New Roman" pitchFamily="18" charset="0"/>
              </a:rPr>
              <a:t>,</a:t>
            </a:r>
            <a:r>
              <a:rPr lang="en-US" sz="1800" i="1" dirty="0">
                <a:latin typeface="Times New Roman" pitchFamily="18" charset="0"/>
                <a:cs typeface="Times New Roman" pitchFamily="18" charset="0"/>
              </a:rPr>
              <a:t> </a:t>
            </a:r>
            <a:r>
              <a:rPr lang="en-US" sz="1800" dirty="0">
                <a:latin typeface="Times New Roman" pitchFamily="18" charset="0"/>
                <a:cs typeface="Times New Roman" pitchFamily="18" charset="0"/>
              </a:rPr>
              <a:t>48-56. Retrieved from http://www.edtechpolicy.org/ArchivedWebsites/chisholm.htm</a:t>
            </a:r>
            <a:r>
              <a:rPr lang="en-US" sz="1800" dirty="0" smtClean="0">
                <a:latin typeface="Times New Roman" pitchFamily="18" charset="0"/>
                <a:cs typeface="Times New Roman" pitchFamily="18" charset="0"/>
              </a:rPr>
              <a:t>.</a:t>
            </a:r>
            <a:r>
              <a:rPr lang="en-US" sz="1800" dirty="0">
                <a:latin typeface="Times New Roman" pitchFamily="18" charset="0"/>
                <a:cs typeface="Times New Roman" pitchFamily="18" charset="0"/>
              </a:rPr>
              <a:t> </a:t>
            </a:r>
          </a:p>
          <a:p>
            <a:r>
              <a:rPr lang="en-US" sz="1800" dirty="0">
                <a:latin typeface="Times New Roman" pitchFamily="18" charset="0"/>
                <a:cs typeface="Times New Roman" pitchFamily="18" charset="0"/>
              </a:rPr>
              <a:t>Clott, A. D. (2010). Conflict behavior in the diverse classroom.</a:t>
            </a:r>
            <a:r>
              <a:rPr lang="en-US" sz="1800" i="1" dirty="0">
                <a:latin typeface="Times New Roman" pitchFamily="18" charset="0"/>
                <a:cs typeface="Times New Roman" pitchFamily="18" charset="0"/>
              </a:rPr>
              <a:t> </a:t>
            </a:r>
            <a:r>
              <a:rPr lang="en-US" sz="1800" dirty="0">
                <a:latin typeface="Times New Roman" pitchFamily="18" charset="0"/>
                <a:cs typeface="Times New Roman" pitchFamily="18" charset="0"/>
              </a:rPr>
              <a:t>Department of education methodology, policy and leadership. </a:t>
            </a:r>
            <a:r>
              <a:rPr lang="en-US" sz="1800" i="1" dirty="0">
                <a:latin typeface="Times New Roman" pitchFamily="18" charset="0"/>
                <a:cs typeface="Times New Roman" pitchFamily="18" charset="0"/>
              </a:rPr>
              <a:t>ProQuest Dissertations and Theses.  </a:t>
            </a:r>
            <a:r>
              <a:rPr lang="en-US" sz="1800" dirty="0">
                <a:latin typeface="Times New Roman" pitchFamily="18" charset="0"/>
                <a:cs typeface="Times New Roman" pitchFamily="18" charset="0"/>
              </a:rPr>
              <a:t>Retrieved from http://search.proquest.com/docview/847949500?accountid=7286</a:t>
            </a:r>
            <a:r>
              <a:rPr lang="en-US" sz="1800" dirty="0" smtClean="0">
                <a:latin typeface="Times New Roman" pitchFamily="18" charset="0"/>
                <a:cs typeface="Times New Roman" pitchFamily="18" charset="0"/>
              </a:rPr>
              <a:t>.</a:t>
            </a:r>
            <a:endParaRPr lang="en-US" sz="1800" dirty="0">
              <a:latin typeface="Times New Roman" pitchFamily="18" charset="0"/>
              <a:cs typeface="Times New Roman" pitchFamily="18" charset="0"/>
            </a:endParaRPr>
          </a:p>
          <a:p>
            <a:r>
              <a:rPr lang="en-US" sz="1800" dirty="0">
                <a:latin typeface="Times New Roman" pitchFamily="18" charset="0"/>
                <a:cs typeface="Times New Roman" pitchFamily="18" charset="0"/>
              </a:rPr>
              <a:t>DomNwachukwu, C.S. (2005). Standards-based planning and teaching in a multicultural classroom. </a:t>
            </a:r>
            <a:r>
              <a:rPr lang="en-US" sz="1800" i="1" dirty="0">
                <a:latin typeface="Times New Roman" pitchFamily="18" charset="0"/>
                <a:cs typeface="Times New Roman" pitchFamily="18" charset="0"/>
              </a:rPr>
              <a:t>Multicultural Education, Volume 13</a:t>
            </a:r>
            <a:r>
              <a:rPr lang="en-US" sz="1800" dirty="0">
                <a:latin typeface="Times New Roman" pitchFamily="18" charset="0"/>
                <a:cs typeface="Times New Roman" pitchFamily="18" charset="0"/>
              </a:rPr>
              <a:t>(1), 40-44. Retrieved from ERIC database</a:t>
            </a:r>
            <a:r>
              <a:rPr lang="en-US" sz="1800" dirty="0" smtClean="0">
                <a:latin typeface="Times New Roman" pitchFamily="18" charset="0"/>
                <a:cs typeface="Times New Roman" pitchFamily="18" charset="0"/>
              </a:rPr>
              <a:t>.</a:t>
            </a:r>
            <a:endParaRPr lang="en-US" sz="1800" dirty="0">
              <a:latin typeface="Times New Roman" pitchFamily="18" charset="0"/>
              <a:cs typeface="Times New Roman" pitchFamily="18" charset="0"/>
            </a:endParaRPr>
          </a:p>
          <a:p>
            <a:r>
              <a:rPr lang="en-US" sz="1800" dirty="0">
                <a:latin typeface="Times New Roman" pitchFamily="18" charset="0"/>
                <a:cs typeface="Times New Roman" pitchFamily="18" charset="0"/>
              </a:rPr>
              <a:t>Greif Green, J. L., Kim, S. K. B., &amp; Klein, E. F. (2006). Using storybooks to promote multicultural sensitivity in elementary school children.</a:t>
            </a:r>
            <a:r>
              <a:rPr lang="en-US" sz="1800" i="1" dirty="0">
                <a:latin typeface="Times New Roman" pitchFamily="18" charset="0"/>
                <a:cs typeface="Times New Roman" pitchFamily="18" charset="0"/>
              </a:rPr>
              <a:t> Journal of Multicultural Counseling and Development, Volume 34</a:t>
            </a:r>
            <a:r>
              <a:rPr lang="en-US" sz="1800" dirty="0">
                <a:latin typeface="Times New Roman" pitchFamily="18" charset="0"/>
                <a:cs typeface="Times New Roman" pitchFamily="18" charset="0"/>
              </a:rPr>
              <a:t>(4), 223-234. Retrieved from http://</a:t>
            </a:r>
            <a:r>
              <a:rPr lang="en-US" sz="1800" dirty="0" smtClean="0">
                <a:latin typeface="Times New Roman" pitchFamily="18" charset="0"/>
                <a:cs typeface="Times New Roman" pitchFamily="18" charset="0"/>
              </a:rPr>
              <a:t>search.proquest.com/docview/235997477?accountid=7286</a:t>
            </a:r>
          </a:p>
          <a:p>
            <a:r>
              <a:rPr lang="en-US" sz="1800" dirty="0">
                <a:latin typeface="Times New Roman" pitchFamily="18" charset="0"/>
                <a:cs typeface="Times New Roman" pitchFamily="18" charset="0"/>
              </a:rPr>
              <a:t>Honigsfeld, A. (2009). Capitalizing on students’ learning styles: design the best </a:t>
            </a:r>
            <a:r>
              <a:rPr lang="en-US" sz="1800" dirty="0" smtClean="0">
                <a:latin typeface="Times New Roman" pitchFamily="18" charset="0"/>
                <a:cs typeface="Times New Roman" pitchFamily="18" charset="0"/>
              </a:rPr>
              <a:t>teaching </a:t>
            </a:r>
            <a:r>
              <a:rPr lang="en-US" sz="1800" dirty="0">
                <a:latin typeface="Times New Roman" pitchFamily="18" charset="0"/>
                <a:cs typeface="Times New Roman" pitchFamily="18" charset="0"/>
              </a:rPr>
              <a:t>strategies.  </a:t>
            </a:r>
            <a:r>
              <a:rPr lang="en-US" sz="1800" i="1" dirty="0">
                <a:latin typeface="Times New Roman" pitchFamily="18" charset="0"/>
                <a:cs typeface="Times New Roman" pitchFamily="18" charset="0"/>
              </a:rPr>
              <a:t>Insights on Learning Disabilities,</a:t>
            </a:r>
            <a:r>
              <a:rPr lang="en-US" sz="1800" dirty="0">
                <a:latin typeface="Times New Roman" pitchFamily="18" charset="0"/>
                <a:cs typeface="Times New Roman" pitchFamily="18" charset="0"/>
              </a:rPr>
              <a:t> </a:t>
            </a:r>
            <a:r>
              <a:rPr lang="en-US" sz="1800" i="1" dirty="0">
                <a:latin typeface="Times New Roman" pitchFamily="18" charset="0"/>
                <a:cs typeface="Times New Roman" pitchFamily="18" charset="0"/>
              </a:rPr>
              <a:t>Volume 6 </a:t>
            </a:r>
            <a:r>
              <a:rPr lang="en-US" sz="1800" dirty="0">
                <a:latin typeface="Times New Roman" pitchFamily="18" charset="0"/>
                <a:cs typeface="Times New Roman" pitchFamily="18" charset="0"/>
              </a:rPr>
              <a:t>(1), 13-20</a:t>
            </a:r>
            <a:r>
              <a:rPr lang="en-US" sz="1800" i="1" dirty="0">
                <a:latin typeface="Times New Roman" pitchFamily="18" charset="0"/>
                <a:cs typeface="Times New Roman" pitchFamily="18" charset="0"/>
              </a:rPr>
              <a:t>. </a:t>
            </a:r>
            <a:r>
              <a:rPr lang="en-US" sz="1800" dirty="0">
                <a:latin typeface="Times New Roman" pitchFamily="18" charset="0"/>
                <a:cs typeface="Times New Roman" pitchFamily="18" charset="0"/>
              </a:rPr>
              <a:t>Retrieved from http://web.ebscohost.com.ez-proxy.brooklyn.cuny.edu:2048/ehost/pdfviewer/pdfviewer?sid=f307acd4-1678-416d-a179-2dc3fb80053f%40sessionmgr10&amp;vid=8&amp;hid=19</a:t>
            </a:r>
            <a:r>
              <a:rPr lang="en-US" sz="1800" dirty="0"/>
              <a:t>.</a:t>
            </a:r>
          </a:p>
          <a:p>
            <a:endParaRPr lang="en-US" sz="1800" dirty="0">
              <a:latin typeface="Times New Roman" pitchFamily="18" charset="0"/>
              <a:cs typeface="Times New Roman" pitchFamily="18" charset="0"/>
            </a:endParaRPr>
          </a:p>
          <a:p>
            <a:pPr marL="68580" indent="0">
              <a:buNone/>
            </a:pPr>
            <a:endParaRPr lang="en-US" sz="1600" dirty="0">
              <a:latin typeface="Times New Roman" pitchFamily="18" charset="0"/>
              <a:cs typeface="Times New Roman" pitchFamily="18" charset="0"/>
            </a:endParaRPr>
          </a:p>
        </p:txBody>
      </p:sp>
    </p:spTree>
    <p:extLst>
      <p:ext uri="{BB962C8B-B14F-4D97-AF65-F5344CB8AC3E}">
        <p14:creationId xmlns:p14="http://schemas.microsoft.com/office/powerpoint/2010/main" val="29730559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0"/>
            <a:ext cx="7772400" cy="6553200"/>
          </a:xfrm>
        </p:spPr>
        <p:txBody>
          <a:bodyPr>
            <a:noAutofit/>
          </a:bodyPr>
          <a:lstStyle/>
          <a:p>
            <a:r>
              <a:rPr lang="en-US" sz="2000" dirty="0">
                <a:latin typeface="Times New Roman" pitchFamily="18" charset="0"/>
                <a:cs typeface="Times New Roman" pitchFamily="18" charset="0"/>
              </a:rPr>
              <a:t>Hymowitz, K. S. (1999). Multicultural illiteracy. </a:t>
            </a:r>
            <a:r>
              <a:rPr lang="en-US" sz="2000" i="1" dirty="0">
                <a:latin typeface="Times New Roman" pitchFamily="18" charset="0"/>
                <a:cs typeface="Times New Roman" pitchFamily="18" charset="0"/>
              </a:rPr>
              <a:t>The Public Interest. </a:t>
            </a:r>
            <a:r>
              <a:rPr lang="en-US" sz="2000" dirty="0">
                <a:latin typeface="Times New Roman" pitchFamily="18" charset="0"/>
                <a:cs typeface="Times New Roman" pitchFamily="18" charset="0"/>
              </a:rPr>
              <a:t>124-128</a:t>
            </a:r>
            <a:r>
              <a:rPr lang="en-US" sz="2000" i="1" dirty="0">
                <a:latin typeface="Times New Roman" pitchFamily="18" charset="0"/>
                <a:cs typeface="Times New Roman" pitchFamily="18" charset="0"/>
              </a:rPr>
              <a:t>. </a:t>
            </a:r>
            <a:r>
              <a:rPr lang="en-US" sz="2000" dirty="0">
                <a:latin typeface="Times New Roman" pitchFamily="18" charset="0"/>
                <a:cs typeface="Times New Roman" pitchFamily="18" charset="0"/>
              </a:rPr>
              <a:t> Retrieved from http://www.nationalaffairs.com/doclib/20080709_19991359multiculturalilliteracykayshymowitz.pdf</a:t>
            </a:r>
          </a:p>
          <a:p>
            <a:r>
              <a:rPr lang="en-US" sz="2000" dirty="0">
                <a:latin typeface="Times New Roman" pitchFamily="18" charset="0"/>
                <a:cs typeface="Times New Roman" pitchFamily="18" charset="0"/>
              </a:rPr>
              <a:t>Jones, D. (1985). Teaching about Russia. </a:t>
            </a:r>
            <a:r>
              <a:rPr lang="en-US" sz="2000" i="1" dirty="0">
                <a:latin typeface="Times New Roman" pitchFamily="18" charset="0"/>
                <a:cs typeface="Times New Roman" pitchFamily="18" charset="0"/>
              </a:rPr>
              <a:t>Educational Leadership</a:t>
            </a:r>
            <a:r>
              <a:rPr lang="en-US" sz="2000" dirty="0">
                <a:latin typeface="Times New Roman" pitchFamily="18" charset="0"/>
                <a:cs typeface="Times New Roman" pitchFamily="18" charset="0"/>
              </a:rPr>
              <a:t>, 61-63. Retrieved </a:t>
            </a:r>
            <a:r>
              <a:rPr lang="en-US" sz="2000" dirty="0" smtClean="0">
                <a:latin typeface="Times New Roman" pitchFamily="18" charset="0"/>
                <a:cs typeface="Times New Roman" pitchFamily="18" charset="0"/>
              </a:rPr>
              <a:t>from </a:t>
            </a:r>
            <a:r>
              <a:rPr lang="en-US" sz="2000" dirty="0">
                <a:latin typeface="Times New Roman" pitchFamily="18" charset="0"/>
                <a:cs typeface="Times New Roman" pitchFamily="18" charset="0"/>
              </a:rPr>
              <a:t>http://web.ebscohost.com.ez-proxy.brooklyn.cuny.edu:2048/ehost/pdfviewer/pdfviewer?vid=3&amp;hid=24&amp;sid=be12fb36-b8db-4659-91f7-852898c4b16d%40sessionmgr12.</a:t>
            </a:r>
          </a:p>
          <a:p>
            <a:r>
              <a:rPr lang="en-US" sz="2000" dirty="0" smtClean="0">
                <a:latin typeface="Times New Roman" pitchFamily="18" charset="0"/>
                <a:cs typeface="Times New Roman" pitchFamily="18" charset="0"/>
              </a:rPr>
              <a:t>Ladson-Billings</a:t>
            </a:r>
            <a:r>
              <a:rPr lang="en-US" sz="2000" dirty="0">
                <a:latin typeface="Times New Roman" pitchFamily="18" charset="0"/>
                <a:cs typeface="Times New Roman" pitchFamily="18" charset="0"/>
              </a:rPr>
              <a:t>, G. (1995). Toward a theory of culturally relevant pedagogy . </a:t>
            </a:r>
            <a:r>
              <a:rPr lang="en-US" sz="2000" i="1" dirty="0">
                <a:latin typeface="Times New Roman" pitchFamily="18" charset="0"/>
                <a:cs typeface="Times New Roman" pitchFamily="18" charset="0"/>
              </a:rPr>
              <a:t>American Educational Research Journal, Voulme 32</a:t>
            </a:r>
            <a:r>
              <a:rPr lang="en-US" sz="2000" dirty="0">
                <a:latin typeface="Times New Roman" pitchFamily="18" charset="0"/>
                <a:cs typeface="Times New Roman" pitchFamily="18" charset="0"/>
              </a:rPr>
              <a:t>(3),</a:t>
            </a:r>
            <a:r>
              <a:rPr lang="en-US" sz="2000" i="1" dirty="0">
                <a:latin typeface="Times New Roman" pitchFamily="18" charset="0"/>
                <a:cs typeface="Times New Roman" pitchFamily="18" charset="0"/>
              </a:rPr>
              <a:t> </a:t>
            </a:r>
            <a:r>
              <a:rPr lang="en-US" sz="2000" dirty="0">
                <a:latin typeface="Times New Roman" pitchFamily="18" charset="0"/>
                <a:cs typeface="Times New Roman" pitchFamily="18" charset="0"/>
              </a:rPr>
              <a:t>465-491. Retrieved from http://www.jstor.org/stable/1163320.</a:t>
            </a:r>
          </a:p>
          <a:p>
            <a:r>
              <a:rPr lang="en-US" sz="2000" dirty="0">
                <a:latin typeface="Times New Roman" pitchFamily="18" charset="0"/>
                <a:cs typeface="Times New Roman" pitchFamily="18" charset="0"/>
              </a:rPr>
              <a:t>Mc Clean, M. (1996). Creating a multicultural community in the classroom. </a:t>
            </a:r>
            <a:r>
              <a:rPr lang="en-US" sz="2000" i="1" dirty="0">
                <a:latin typeface="Times New Roman" pitchFamily="18" charset="0"/>
                <a:cs typeface="Times New Roman" pitchFamily="18" charset="0"/>
              </a:rPr>
              <a:t>Caribbean Today, Volume 13</a:t>
            </a:r>
            <a:r>
              <a:rPr lang="en-US" sz="2000" dirty="0">
                <a:latin typeface="Times New Roman" pitchFamily="18" charset="0"/>
                <a:cs typeface="Times New Roman" pitchFamily="18" charset="0"/>
              </a:rPr>
              <a:t>.  Retrieved from http://search.proquest.com/docview/196881141?accountid=7286</a:t>
            </a:r>
            <a:r>
              <a:rPr lang="en-US" sz="2000" dirty="0" smtClean="0">
                <a:latin typeface="Times New Roman" pitchFamily="18" charset="0"/>
                <a:cs typeface="Times New Roman" pitchFamily="18" charset="0"/>
              </a:rPr>
              <a:t>.</a:t>
            </a:r>
          </a:p>
          <a:p>
            <a:r>
              <a:rPr lang="en-US" sz="2000" dirty="0">
                <a:latin typeface="Times New Roman" pitchFamily="18" charset="0"/>
                <a:cs typeface="Times New Roman" pitchFamily="18" charset="0"/>
              </a:rPr>
              <a:t>Meacham, S. J. (2001). Vygotsky and the Blues: Re-reading cultural connections and conceptual development. </a:t>
            </a:r>
            <a:r>
              <a:rPr lang="en-US" sz="2000" i="1" dirty="0">
                <a:latin typeface="Times New Roman" pitchFamily="18" charset="0"/>
                <a:cs typeface="Times New Roman" pitchFamily="18" charset="0"/>
              </a:rPr>
              <a:t>Theory Into Practice</a:t>
            </a:r>
            <a:r>
              <a:rPr lang="en-US" sz="2000" dirty="0">
                <a:latin typeface="Times New Roman" pitchFamily="18" charset="0"/>
                <a:cs typeface="Times New Roman" pitchFamily="18" charset="0"/>
              </a:rPr>
              <a:t>,</a:t>
            </a:r>
            <a:r>
              <a:rPr lang="en-US" sz="2000" i="1" dirty="0">
                <a:latin typeface="Times New Roman" pitchFamily="18" charset="0"/>
                <a:cs typeface="Times New Roman" pitchFamily="18" charset="0"/>
              </a:rPr>
              <a:t>Volume 40</a:t>
            </a:r>
            <a:r>
              <a:rPr lang="en-US" sz="2000" dirty="0">
                <a:latin typeface="Times New Roman" pitchFamily="18" charset="0"/>
                <a:cs typeface="Times New Roman" pitchFamily="18" charset="0"/>
              </a:rPr>
              <a:t>(3), 190-196. Retrieved from </a:t>
            </a:r>
            <a:r>
              <a:rPr lang="en-US" sz="2000" u="sng" dirty="0">
                <a:latin typeface="Times New Roman" pitchFamily="18" charset="0"/>
                <a:cs typeface="Times New Roman" pitchFamily="18" charset="0"/>
              </a:rPr>
              <a:t>http://www.jstor.org/pss/1477475</a:t>
            </a:r>
            <a:r>
              <a:rPr lang="en-US" sz="2000" dirty="0"/>
              <a:t>.  </a:t>
            </a:r>
          </a:p>
          <a:p>
            <a:pPr marL="68580" indent="0">
              <a:buNone/>
            </a:pPr>
            <a:endParaRPr lang="en-US" sz="1800" dirty="0">
              <a:latin typeface="Times New Roman" pitchFamily="18" charset="0"/>
              <a:cs typeface="Times New Roman" pitchFamily="18" charset="0"/>
            </a:endParaRPr>
          </a:p>
          <a:p>
            <a:pPr marL="68580" indent="0">
              <a:buNone/>
            </a:pPr>
            <a:endParaRPr lang="en-US" sz="1800" dirty="0">
              <a:latin typeface="Times New Roman" pitchFamily="18" charset="0"/>
              <a:cs typeface="Times New Roman" pitchFamily="18" charset="0"/>
            </a:endParaRPr>
          </a:p>
        </p:txBody>
      </p:sp>
    </p:spTree>
    <p:extLst>
      <p:ext uri="{BB962C8B-B14F-4D97-AF65-F5344CB8AC3E}">
        <p14:creationId xmlns:p14="http://schemas.microsoft.com/office/powerpoint/2010/main" val="24193504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76200"/>
            <a:ext cx="7772400" cy="6400800"/>
          </a:xfrm>
        </p:spPr>
        <p:txBody>
          <a:bodyPr>
            <a:normAutofit fontScale="32500" lnSpcReduction="20000"/>
          </a:bodyPr>
          <a:lstStyle/>
          <a:p>
            <a:endParaRPr lang="en-US" sz="5500" dirty="0" smtClean="0">
              <a:latin typeface="Times New Roman" pitchFamily="18" charset="0"/>
              <a:cs typeface="Times New Roman" pitchFamily="18" charset="0"/>
            </a:endParaRPr>
          </a:p>
          <a:p>
            <a:r>
              <a:rPr lang="en-US" sz="5500" dirty="0" smtClean="0">
                <a:latin typeface="Times New Roman" pitchFamily="18" charset="0"/>
                <a:cs typeface="Times New Roman" pitchFamily="18" charset="0"/>
              </a:rPr>
              <a:t>Montgomery</a:t>
            </a:r>
            <a:r>
              <a:rPr lang="en-US" sz="5500" dirty="0">
                <a:latin typeface="Times New Roman" pitchFamily="18" charset="0"/>
                <a:cs typeface="Times New Roman" pitchFamily="18" charset="0"/>
              </a:rPr>
              <a:t>, C. M. (2009). Caught between regulations and meaning: Fifth grade students and their teachers respond to multicultural children's literature. Retrieved from http://etd.ohiolink.edu/send-pdf.cgi/Montgomery%20Connie%20M.pdf?osu1245202435.  </a:t>
            </a:r>
          </a:p>
          <a:p>
            <a:r>
              <a:rPr lang="en-US" sz="5500" dirty="0">
                <a:latin typeface="Times New Roman" pitchFamily="18" charset="0"/>
                <a:cs typeface="Times New Roman" pitchFamily="18" charset="0"/>
              </a:rPr>
              <a:t>Morgan, H. (2010). Improving schooling for cultural minorities: The right teaching styles can make a big difference. </a:t>
            </a:r>
            <a:r>
              <a:rPr lang="en-US" sz="5500" i="1" dirty="0">
                <a:latin typeface="Times New Roman" pitchFamily="18" charset="0"/>
                <a:cs typeface="Times New Roman" pitchFamily="18" charset="0"/>
              </a:rPr>
              <a:t>Educational Horizons</a:t>
            </a:r>
            <a:r>
              <a:rPr lang="en-US" sz="5500" dirty="0">
                <a:latin typeface="Times New Roman" pitchFamily="18" charset="0"/>
                <a:cs typeface="Times New Roman" pitchFamily="18" charset="0"/>
              </a:rPr>
              <a:t>, 114-20. Retrieved from http://www.electricprint.com/edu4/classes/readings/294readings/learningstyles.pdf.</a:t>
            </a:r>
          </a:p>
          <a:p>
            <a:r>
              <a:rPr lang="en-US" sz="5500" dirty="0">
                <a:latin typeface="Times New Roman" pitchFamily="18" charset="0"/>
                <a:cs typeface="Times New Roman" pitchFamily="18" charset="0"/>
              </a:rPr>
              <a:t>Morrison, K. A., Robbins, H. H., &amp; Rose D. G. (2008). Operationalizing culturally relevant pedagogy: A synthesis of classroom-based research. </a:t>
            </a:r>
            <a:r>
              <a:rPr lang="en-US" sz="5500" i="1" dirty="0">
                <a:latin typeface="Times New Roman" pitchFamily="18" charset="0"/>
                <a:cs typeface="Times New Roman" pitchFamily="18" charset="0"/>
              </a:rPr>
              <a:t>Equity and Excellence in Education</a:t>
            </a:r>
            <a:r>
              <a:rPr lang="en-US" sz="5500" dirty="0">
                <a:latin typeface="Times New Roman" pitchFamily="18" charset="0"/>
                <a:cs typeface="Times New Roman" pitchFamily="18" charset="0"/>
              </a:rPr>
              <a:t>, </a:t>
            </a:r>
            <a:r>
              <a:rPr lang="en-US" sz="5500" i="1" dirty="0">
                <a:latin typeface="Times New Roman" pitchFamily="18" charset="0"/>
                <a:cs typeface="Times New Roman" pitchFamily="18" charset="0"/>
              </a:rPr>
              <a:t>Volume 41</a:t>
            </a:r>
            <a:r>
              <a:rPr lang="en-US" sz="5500" dirty="0">
                <a:latin typeface="Times New Roman" pitchFamily="18" charset="0"/>
                <a:cs typeface="Times New Roman" pitchFamily="18" charset="0"/>
              </a:rPr>
              <a:t>(4), 433-452. Retrieved from ERIC database.</a:t>
            </a:r>
          </a:p>
          <a:p>
            <a:r>
              <a:rPr lang="en-US" sz="5500" dirty="0">
                <a:latin typeface="Times New Roman" pitchFamily="18" charset="0"/>
                <a:cs typeface="Times New Roman" pitchFamily="18" charset="0"/>
              </a:rPr>
              <a:t>Schultz, S. (2010). Judging a book by its cover: An evaluation tool for the evaluation, selection and inclusion of multicultural children’s literature in the elementary classroom. </a:t>
            </a:r>
            <a:r>
              <a:rPr lang="en-US" sz="5500" i="1" dirty="0">
                <a:latin typeface="Times New Roman" pitchFamily="18" charset="0"/>
                <a:cs typeface="Times New Roman" pitchFamily="18" charset="0"/>
              </a:rPr>
              <a:t>Multicultural Children's Literature</a:t>
            </a:r>
            <a:r>
              <a:rPr lang="en-US" sz="5500" dirty="0">
                <a:latin typeface="Times New Roman" pitchFamily="18" charset="0"/>
                <a:cs typeface="Times New Roman" pitchFamily="18" charset="0"/>
              </a:rPr>
              <a:t>. Retrieved from http://www.eric.ed.gov/PDFS/ED511031.pdf. </a:t>
            </a:r>
          </a:p>
          <a:p>
            <a:r>
              <a:rPr lang="en-US" sz="5500" dirty="0">
                <a:latin typeface="Times New Roman" pitchFamily="18" charset="0"/>
                <a:cs typeface="Times New Roman" pitchFamily="18" charset="0"/>
              </a:rPr>
              <a:t>Silva, J. M., &amp; </a:t>
            </a:r>
            <a:r>
              <a:rPr lang="en-US" sz="5500" dirty="0" err="1">
                <a:latin typeface="Times New Roman" pitchFamily="18" charset="0"/>
                <a:cs typeface="Times New Roman" pitchFamily="18" charset="0"/>
              </a:rPr>
              <a:t>Langhout</a:t>
            </a:r>
            <a:r>
              <a:rPr lang="en-US" sz="5500" dirty="0">
                <a:latin typeface="Times New Roman" pitchFamily="18" charset="0"/>
                <a:cs typeface="Times New Roman" pitchFamily="18" charset="0"/>
              </a:rPr>
              <a:t>, R. (2011). Cultivating agents of change in children. </a:t>
            </a:r>
            <a:r>
              <a:rPr lang="en-US" sz="5500" i="1" dirty="0">
                <a:latin typeface="Times New Roman" pitchFamily="18" charset="0"/>
                <a:cs typeface="Times New Roman" pitchFamily="18" charset="0"/>
              </a:rPr>
              <a:t>Theory and Research in Social Education</a:t>
            </a:r>
            <a:r>
              <a:rPr lang="en-US" sz="5500" dirty="0">
                <a:latin typeface="Times New Roman" pitchFamily="18" charset="0"/>
                <a:cs typeface="Times New Roman" pitchFamily="18" charset="0"/>
              </a:rPr>
              <a:t>, </a:t>
            </a:r>
            <a:r>
              <a:rPr lang="en-US" sz="5500" i="1" dirty="0">
                <a:latin typeface="Times New Roman" pitchFamily="18" charset="0"/>
                <a:cs typeface="Times New Roman" pitchFamily="18" charset="0"/>
              </a:rPr>
              <a:t>Volume 39</a:t>
            </a:r>
            <a:r>
              <a:rPr lang="en-US" sz="5500" dirty="0">
                <a:latin typeface="Times New Roman" pitchFamily="18" charset="0"/>
                <a:cs typeface="Times New Roman" pitchFamily="18" charset="0"/>
              </a:rPr>
              <a:t>(1),</a:t>
            </a:r>
            <a:r>
              <a:rPr lang="en-US" sz="5500" i="1" dirty="0">
                <a:latin typeface="Times New Roman" pitchFamily="18" charset="0"/>
                <a:cs typeface="Times New Roman" pitchFamily="18" charset="0"/>
              </a:rPr>
              <a:t> </a:t>
            </a:r>
            <a:r>
              <a:rPr lang="en-US" sz="5500" dirty="0">
                <a:latin typeface="Times New Roman" pitchFamily="18" charset="0"/>
                <a:cs typeface="Times New Roman" pitchFamily="18" charset="0"/>
              </a:rPr>
              <a:t>61-91</a:t>
            </a:r>
            <a:r>
              <a:rPr lang="en-US" sz="5500" i="1" dirty="0">
                <a:latin typeface="Times New Roman" pitchFamily="18" charset="0"/>
                <a:cs typeface="Times New Roman" pitchFamily="18" charset="0"/>
              </a:rPr>
              <a:t>.</a:t>
            </a:r>
            <a:r>
              <a:rPr lang="en-US" sz="5500" dirty="0">
                <a:latin typeface="Times New Roman" pitchFamily="18" charset="0"/>
                <a:cs typeface="Times New Roman" pitchFamily="18" charset="0"/>
              </a:rPr>
              <a:t>  Retrieved from http://www.socialstudies.org/publications/theoryandresearch. </a:t>
            </a:r>
          </a:p>
          <a:p>
            <a:r>
              <a:rPr lang="en-US" sz="5500" dirty="0">
                <a:latin typeface="Times New Roman" pitchFamily="18" charset="0"/>
                <a:cs typeface="Times New Roman" pitchFamily="18" charset="0"/>
              </a:rPr>
              <a:t>Singer, A. (2010). Why multiculturalism still matters.</a:t>
            </a:r>
            <a:r>
              <a:rPr lang="en-US" sz="5500" i="1" dirty="0">
                <a:latin typeface="Times New Roman" pitchFamily="18" charset="0"/>
                <a:cs typeface="Times New Roman" pitchFamily="18" charset="0"/>
              </a:rPr>
              <a:t> Race, Gender &amp; Class, Volume 17</a:t>
            </a:r>
            <a:r>
              <a:rPr lang="en-US" sz="5500" dirty="0">
                <a:latin typeface="Times New Roman" pitchFamily="18" charset="0"/>
                <a:cs typeface="Times New Roman" pitchFamily="18" charset="0"/>
              </a:rPr>
              <a:t>(1), 10-22. Retrieved from http://search.proquest.com/docview/312320874?accountid=7286.</a:t>
            </a:r>
          </a:p>
          <a:p>
            <a:pPr marL="68580" indent="0">
              <a:buNone/>
            </a:pPr>
            <a:endParaRPr lang="en-US" dirty="0"/>
          </a:p>
        </p:txBody>
      </p:sp>
    </p:spTree>
    <p:extLst>
      <p:ext uri="{BB962C8B-B14F-4D97-AF65-F5344CB8AC3E}">
        <p14:creationId xmlns:p14="http://schemas.microsoft.com/office/powerpoint/2010/main" val="2537920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914400" y="228600"/>
            <a:ext cx="7772400" cy="6126960"/>
          </a:xfrm>
        </p:spPr>
        <p:txBody>
          <a:bodyPr>
            <a:normAutofit fontScale="62500" lnSpcReduction="20000"/>
          </a:bodyPr>
          <a:lstStyle/>
          <a:p>
            <a:r>
              <a:rPr lang="en-US" sz="3200" dirty="0" err="1">
                <a:latin typeface="Times New Roman" pitchFamily="18" charset="0"/>
                <a:cs typeface="Times New Roman" pitchFamily="18" charset="0"/>
              </a:rPr>
              <a:t>Sleeter</a:t>
            </a:r>
            <a:r>
              <a:rPr lang="en-US" sz="3200" dirty="0">
                <a:latin typeface="Times New Roman" pitchFamily="18" charset="0"/>
                <a:cs typeface="Times New Roman" pitchFamily="18" charset="0"/>
              </a:rPr>
              <a:t>, C. E. (2000). Creating and empowering multicultural curriculum. </a:t>
            </a:r>
            <a:r>
              <a:rPr lang="en-US" sz="3200" i="1" dirty="0">
                <a:latin typeface="Times New Roman" pitchFamily="18" charset="0"/>
                <a:cs typeface="Times New Roman" pitchFamily="18" charset="0"/>
              </a:rPr>
              <a:t>Race, Gender &amp; Class in Education</a:t>
            </a:r>
            <a:r>
              <a:rPr lang="en-US" sz="3200" dirty="0">
                <a:latin typeface="Times New Roman" pitchFamily="18" charset="0"/>
                <a:cs typeface="Times New Roman" pitchFamily="18" charset="0"/>
              </a:rPr>
              <a:t>, </a:t>
            </a:r>
            <a:r>
              <a:rPr lang="en-US" sz="3200" i="1" dirty="0">
                <a:latin typeface="Times New Roman" pitchFamily="18" charset="0"/>
                <a:cs typeface="Times New Roman" pitchFamily="18" charset="0"/>
              </a:rPr>
              <a:t>Volume 7</a:t>
            </a:r>
            <a:r>
              <a:rPr lang="en-US" sz="3200" dirty="0">
                <a:latin typeface="Times New Roman" pitchFamily="18" charset="0"/>
                <a:cs typeface="Times New Roman" pitchFamily="18" charset="0"/>
              </a:rPr>
              <a:t>(3), 178-96. Retrieved from http://search.proquest.com.ez-proxy.brooklyn.cuny.edu:2048/docview/218830848/131F3593F0F17DACC4D/2?accountid=7286. </a:t>
            </a:r>
            <a:r>
              <a:rPr lang="en-US" sz="3200" b="1" dirty="0">
                <a:latin typeface="Times New Roman" pitchFamily="18" charset="0"/>
                <a:cs typeface="Times New Roman" pitchFamily="18" charset="0"/>
              </a:rPr>
              <a:t>           	</a:t>
            </a:r>
            <a:endParaRPr lang="en-US" sz="3200" dirty="0">
              <a:latin typeface="Times New Roman" pitchFamily="18" charset="0"/>
              <a:cs typeface="Times New Roman" pitchFamily="18" charset="0"/>
            </a:endParaRPr>
          </a:p>
          <a:p>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Wurzel</a:t>
            </a:r>
            <a:r>
              <a:rPr lang="en-US" sz="3200" dirty="0">
                <a:latin typeface="Times New Roman" pitchFamily="18" charset="0"/>
                <a:cs typeface="Times New Roman" pitchFamily="18" charset="0"/>
              </a:rPr>
              <a:t>, J. S., &amp; Holt, W. (1991). Teaching aids for multicultural education. </a:t>
            </a:r>
            <a:r>
              <a:rPr lang="en-US" sz="3200" i="1" dirty="0">
                <a:latin typeface="Times New Roman" pitchFamily="18" charset="0"/>
                <a:cs typeface="Times New Roman" pitchFamily="18" charset="0"/>
              </a:rPr>
              <a:t>Communication Education</a:t>
            </a:r>
            <a:r>
              <a:rPr lang="en-US" sz="3200" dirty="0">
                <a:latin typeface="Times New Roman" pitchFamily="18" charset="0"/>
                <a:cs typeface="Times New Roman" pitchFamily="18" charset="0"/>
              </a:rPr>
              <a:t>, </a:t>
            </a:r>
            <a:r>
              <a:rPr lang="en-US" sz="3200" i="1" dirty="0">
                <a:latin typeface="Times New Roman" pitchFamily="18" charset="0"/>
                <a:cs typeface="Times New Roman" pitchFamily="18" charset="0"/>
              </a:rPr>
              <a:t>Volume</a:t>
            </a:r>
            <a:r>
              <a:rPr lang="en-US" sz="3200" dirty="0">
                <a:latin typeface="Times New Roman" pitchFamily="18" charset="0"/>
                <a:cs typeface="Times New Roman" pitchFamily="18" charset="0"/>
              </a:rPr>
              <a:t> </a:t>
            </a:r>
            <a:r>
              <a:rPr lang="en-US" sz="3200" i="1" dirty="0">
                <a:latin typeface="Times New Roman" pitchFamily="18" charset="0"/>
                <a:cs typeface="Times New Roman" pitchFamily="18" charset="0"/>
              </a:rPr>
              <a:t>40</a:t>
            </a:r>
            <a:r>
              <a:rPr lang="en-US" sz="3200" dirty="0">
                <a:latin typeface="Times New Roman" pitchFamily="18" charset="0"/>
                <a:cs typeface="Times New Roman" pitchFamily="18" charset="0"/>
              </a:rPr>
              <a:t>(3), 286-91. Retrieved from http://web.ebscohost.com.ez-proxy.brooklyn.cuny.edu:2048/ehost/pdfviewer/pdfviewer?vid=3&amp;hid=24&amp;sid=f6d453a2-7a18-4dcb-80ac-15aa17cca81a%40sessionmgr12.</a:t>
            </a:r>
          </a:p>
          <a:p>
            <a:r>
              <a:rPr lang="en-US" sz="3200" dirty="0" err="1">
                <a:latin typeface="Times New Roman" pitchFamily="18" charset="0"/>
                <a:cs typeface="Times New Roman" pitchFamily="18" charset="0"/>
              </a:rPr>
              <a:t>Vijaykar</a:t>
            </a:r>
            <a:r>
              <a:rPr lang="en-US" sz="3200" dirty="0">
                <a:latin typeface="Times New Roman" pitchFamily="18" charset="0"/>
                <a:cs typeface="Times New Roman" pitchFamily="18" charset="0"/>
              </a:rPr>
              <a:t>, M. (2001). The new Americans: A universal curriculum can counter racism.</a:t>
            </a:r>
            <a:r>
              <a:rPr lang="en-US" sz="3200" i="1" dirty="0">
                <a:latin typeface="Times New Roman" pitchFamily="18" charset="0"/>
                <a:cs typeface="Times New Roman" pitchFamily="18" charset="0"/>
              </a:rPr>
              <a:t> India Currents, Volume 15</a:t>
            </a:r>
            <a:r>
              <a:rPr lang="en-US" sz="3200" dirty="0">
                <a:latin typeface="Times New Roman" pitchFamily="18" charset="0"/>
                <a:cs typeface="Times New Roman" pitchFamily="18" charset="0"/>
              </a:rPr>
              <a:t>(8), 12-12. Retrieved from http://search.proquest.com/docview/194649002?accountid=7286.</a:t>
            </a:r>
          </a:p>
          <a:p>
            <a:r>
              <a:rPr lang="en-US" sz="3200" dirty="0">
                <a:latin typeface="Times New Roman" pitchFamily="18" charset="0"/>
                <a:cs typeface="Times New Roman" pitchFamily="18" charset="0"/>
              </a:rPr>
              <a:t>Young, E. (2010). Challenges to conceptualizing and actualizing culturally relevant pedagogy: how viable is the theory in classroom practice? </a:t>
            </a:r>
            <a:r>
              <a:rPr lang="en-US" sz="3200" i="1" dirty="0">
                <a:latin typeface="Times New Roman" pitchFamily="18" charset="0"/>
                <a:cs typeface="Times New Roman" pitchFamily="18" charset="0"/>
              </a:rPr>
              <a:t>Journal of Teaching Education</a:t>
            </a:r>
            <a:r>
              <a:rPr lang="en-US" sz="3200" dirty="0">
                <a:latin typeface="Times New Roman" pitchFamily="18" charset="0"/>
                <a:cs typeface="Times New Roman" pitchFamily="18" charset="0"/>
              </a:rPr>
              <a:t>, </a:t>
            </a:r>
            <a:r>
              <a:rPr lang="en-US" sz="3200" i="1" dirty="0">
                <a:latin typeface="Times New Roman" pitchFamily="18" charset="0"/>
                <a:cs typeface="Times New Roman" pitchFamily="18" charset="0"/>
              </a:rPr>
              <a:t>Volume</a:t>
            </a:r>
            <a:r>
              <a:rPr lang="en-US" sz="3200" dirty="0">
                <a:latin typeface="Times New Roman" pitchFamily="18" charset="0"/>
                <a:cs typeface="Times New Roman" pitchFamily="18" charset="0"/>
              </a:rPr>
              <a:t> </a:t>
            </a:r>
            <a:r>
              <a:rPr lang="en-US" sz="3200" i="1" dirty="0">
                <a:latin typeface="Times New Roman" pitchFamily="18" charset="0"/>
                <a:cs typeface="Times New Roman" pitchFamily="18" charset="0"/>
              </a:rPr>
              <a:t>61</a:t>
            </a:r>
            <a:r>
              <a:rPr lang="en-US" sz="3200" dirty="0">
                <a:latin typeface="Times New Roman" pitchFamily="18" charset="0"/>
                <a:cs typeface="Times New Roman" pitchFamily="18" charset="0"/>
              </a:rPr>
              <a:t>(3), 248-60. Retrieved from ERIC database.</a:t>
            </a:r>
          </a:p>
          <a:p>
            <a:r>
              <a:rPr lang="en-US" sz="3200" dirty="0">
                <a:latin typeface="Times New Roman" pitchFamily="18" charset="0"/>
                <a:cs typeface="Times New Roman" pitchFamily="18" charset="0"/>
              </a:rPr>
              <a:t>Zhang, J. X. (2001). Cultural diversity in instructional design. </a:t>
            </a:r>
            <a:r>
              <a:rPr lang="en-US" sz="3200" i="1" dirty="0">
                <a:latin typeface="Times New Roman" pitchFamily="18" charset="0"/>
                <a:cs typeface="Times New Roman" pitchFamily="18" charset="0"/>
              </a:rPr>
              <a:t>International Journal of Instructional Media, Volume 28</a:t>
            </a:r>
            <a:r>
              <a:rPr lang="en-US" sz="3200" dirty="0">
                <a:latin typeface="Times New Roman" pitchFamily="18" charset="0"/>
                <a:cs typeface="Times New Roman" pitchFamily="18" charset="0"/>
              </a:rPr>
              <a:t>(3),</a:t>
            </a:r>
            <a:r>
              <a:rPr lang="en-US" sz="3200" i="1" dirty="0">
                <a:latin typeface="Times New Roman" pitchFamily="18" charset="0"/>
                <a:cs typeface="Times New Roman" pitchFamily="18" charset="0"/>
              </a:rPr>
              <a:t> </a:t>
            </a:r>
            <a:r>
              <a:rPr lang="en-US" sz="3200" dirty="0">
                <a:latin typeface="Times New Roman" pitchFamily="18" charset="0"/>
                <a:cs typeface="Times New Roman" pitchFamily="18" charset="0"/>
              </a:rPr>
              <a:t>299-307</a:t>
            </a:r>
            <a:r>
              <a:rPr lang="en-US" sz="3200" i="1" dirty="0">
                <a:latin typeface="Times New Roman" pitchFamily="18" charset="0"/>
                <a:cs typeface="Times New Roman" pitchFamily="18" charset="0"/>
              </a:rPr>
              <a:t>.</a:t>
            </a:r>
            <a:r>
              <a:rPr lang="en-US" sz="3200" dirty="0">
                <a:latin typeface="Times New Roman" pitchFamily="18" charset="0"/>
                <a:cs typeface="Times New Roman" pitchFamily="18" charset="0"/>
              </a:rPr>
              <a:t> Retrieved from              http://vnweb.hwwilsonweb.com/hww/results/results_single.jhtml;hwwilsonid=FI2Y2MLEGP1WVQA3DIMCFGOADUNGIIV0.</a:t>
            </a:r>
          </a:p>
          <a:p>
            <a:endParaRPr lang="en-US" dirty="0"/>
          </a:p>
        </p:txBody>
      </p:sp>
    </p:spTree>
    <p:extLst>
      <p:ext uri="{BB962C8B-B14F-4D97-AF65-F5344CB8AC3E}">
        <p14:creationId xmlns:p14="http://schemas.microsoft.com/office/powerpoint/2010/main" val="11731493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772400" cy="914400"/>
          </a:xfrm>
        </p:spPr>
        <p:txBody>
          <a:bodyPr/>
          <a:lstStyle/>
          <a:p>
            <a:r>
              <a:rPr lang="en-US" dirty="0" smtClean="0"/>
              <a:t>		  </a:t>
            </a:r>
            <a:r>
              <a:rPr lang="en-US" b="1" u="sng" dirty="0" smtClean="0">
                <a:latin typeface="Times New Roman" pitchFamily="18" charset="0"/>
                <a:cs typeface="Times New Roman" pitchFamily="18" charset="0"/>
              </a:rPr>
              <a:t>Appendices</a:t>
            </a:r>
            <a:endParaRPr lang="en-US" b="1" u="sng" dirty="0">
              <a:latin typeface="Times New Roman" pitchFamily="18" charset="0"/>
              <a:cs typeface="Times New Roman" pitchFamily="18" charset="0"/>
            </a:endParaRPr>
          </a:p>
        </p:txBody>
      </p:sp>
      <p:sp>
        <p:nvSpPr>
          <p:cNvPr id="3" name="Content Placeholder 2"/>
          <p:cNvSpPr>
            <a:spLocks noGrp="1"/>
          </p:cNvSpPr>
          <p:nvPr>
            <p:ph idx="1"/>
          </p:nvPr>
        </p:nvSpPr>
        <p:spPr>
          <a:xfrm>
            <a:off x="838200" y="1143000"/>
            <a:ext cx="7848600" cy="5638800"/>
          </a:xfrm>
        </p:spPr>
        <p:txBody>
          <a:bodyPr>
            <a:normAutofit fontScale="25000" lnSpcReduction="20000"/>
          </a:bodyPr>
          <a:lstStyle/>
          <a:p>
            <a:pPr marL="68580" indent="0">
              <a:buNone/>
            </a:pPr>
            <a:endParaRPr lang="en-US" dirty="0"/>
          </a:p>
          <a:p>
            <a:pPr marL="68580" indent="0">
              <a:buNone/>
            </a:pPr>
            <a:r>
              <a:rPr lang="en-US" sz="5600" dirty="0">
                <a:latin typeface="Times New Roman" pitchFamily="18" charset="0"/>
                <a:cs typeface="Times New Roman" pitchFamily="18" charset="0"/>
              </a:rPr>
              <a:t>Appendix A: Parent/Guardian Consent Form</a:t>
            </a:r>
          </a:p>
          <a:p>
            <a:pPr marL="68580" indent="0">
              <a:buNone/>
            </a:pPr>
            <a:r>
              <a:rPr lang="en-US" sz="5600" dirty="0">
                <a:latin typeface="Times New Roman" pitchFamily="18" charset="0"/>
                <a:cs typeface="Times New Roman" pitchFamily="18" charset="0"/>
              </a:rPr>
              <a:t>Dear Parent/Guardian,</a:t>
            </a:r>
          </a:p>
          <a:p>
            <a:pPr marL="68580" indent="0">
              <a:buNone/>
            </a:pPr>
            <a:r>
              <a:rPr lang="en-US" sz="5600" dirty="0">
                <a:latin typeface="Times New Roman" pitchFamily="18" charset="0"/>
                <a:cs typeface="Times New Roman" pitchFamily="18" charset="0"/>
              </a:rPr>
              <a:t>I (Svetlana </a:t>
            </a:r>
            <a:r>
              <a:rPr lang="en-US" sz="5600" dirty="0" err="1">
                <a:latin typeface="Times New Roman" pitchFamily="18" charset="0"/>
                <a:cs typeface="Times New Roman" pitchFamily="18" charset="0"/>
              </a:rPr>
              <a:t>Khvatikova</a:t>
            </a:r>
            <a:r>
              <a:rPr lang="en-US" sz="5600" dirty="0">
                <a:latin typeface="Times New Roman" pitchFamily="18" charset="0"/>
                <a:cs typeface="Times New Roman" pitchFamily="18" charset="0"/>
              </a:rPr>
              <a:t>) and my colleague (</a:t>
            </a:r>
            <a:r>
              <a:rPr lang="en-US" sz="5600" dirty="0" err="1">
                <a:latin typeface="Times New Roman" pitchFamily="18" charset="0"/>
                <a:cs typeface="Times New Roman" pitchFamily="18" charset="0"/>
              </a:rPr>
              <a:t>Marva</a:t>
            </a:r>
            <a:r>
              <a:rPr lang="en-US" sz="5600" dirty="0">
                <a:latin typeface="Times New Roman" pitchFamily="18" charset="0"/>
                <a:cs typeface="Times New Roman" pitchFamily="18" charset="0"/>
              </a:rPr>
              <a:t> Rudder) are studying at Brooklyn College where we are earning our Master’s Degree in Elementary Education. We are currently enrolled in a research course for the Fall 2011 semester, which requires us to conduct a study in a real classroom setting. We are asking for your permission to allow your child to participate in a confidential research study dealing with our thesis research paper topic which focuses on incorporating multicultural pedagogy in the classroom. </a:t>
            </a:r>
            <a:r>
              <a:rPr lang="en-US" sz="5600" dirty="0" smtClean="0">
                <a:latin typeface="Times New Roman" pitchFamily="18" charset="0"/>
                <a:cs typeface="Times New Roman" pitchFamily="18" charset="0"/>
              </a:rPr>
              <a:t>Our </a:t>
            </a:r>
            <a:r>
              <a:rPr lang="en-US" sz="5600" dirty="0">
                <a:latin typeface="Times New Roman" pitchFamily="18" charset="0"/>
                <a:cs typeface="Times New Roman" pitchFamily="18" charset="0"/>
              </a:rPr>
              <a:t>research study is to implement multicultural instruction by working with students at least three times a week, for a period of forty-five minutes per day for approximately four weeks. Our lessons will filter through the Literacy and/or Social Studies lesson units of instruction. Our goal is to increase student’s knowledge on cultural diversity in the classroom. We will measure student’s knowledge by conducting a pretest and a post-test to measure the student’s success rates and overall understanding of the material.</a:t>
            </a:r>
            <a:br>
              <a:rPr lang="en-US" sz="5600" dirty="0">
                <a:latin typeface="Times New Roman" pitchFamily="18" charset="0"/>
                <a:cs typeface="Times New Roman" pitchFamily="18" charset="0"/>
              </a:rPr>
            </a:br>
            <a:r>
              <a:rPr lang="en-US" sz="5600" dirty="0">
                <a:latin typeface="Times New Roman" pitchFamily="18" charset="0"/>
                <a:cs typeface="Times New Roman" pitchFamily="18" charset="0"/>
              </a:rPr>
              <a:t> </a:t>
            </a:r>
            <a:r>
              <a:rPr lang="en-US" sz="5600" dirty="0" smtClean="0">
                <a:latin typeface="Times New Roman" pitchFamily="18" charset="0"/>
                <a:cs typeface="Times New Roman" pitchFamily="18" charset="0"/>
              </a:rPr>
              <a:t>The </a:t>
            </a:r>
            <a:r>
              <a:rPr lang="en-US" sz="5600" dirty="0">
                <a:latin typeface="Times New Roman" pitchFamily="18" charset="0"/>
                <a:cs typeface="Times New Roman" pitchFamily="18" charset="0"/>
              </a:rPr>
              <a:t>pretests assess student’s knowledge and understanding of their cultural background. We will be conducting lessons across the spectrum on the introduction of various topics and their effects on students’ academic success rates with and without the additions of cultural aspects. Finally, after the completion of our lessons we will conduct a posttest to evaluate student’s overall progress</a:t>
            </a:r>
            <a:r>
              <a:rPr lang="en-US" sz="5600" dirty="0" smtClean="0">
                <a:latin typeface="Times New Roman" pitchFamily="18" charset="0"/>
                <a:cs typeface="Times New Roman" pitchFamily="18" charset="0"/>
              </a:rPr>
              <a:t>.</a:t>
            </a:r>
            <a:endParaRPr lang="en-US" sz="5600" dirty="0">
              <a:latin typeface="Times New Roman" pitchFamily="18" charset="0"/>
              <a:cs typeface="Times New Roman" pitchFamily="18" charset="0"/>
            </a:endParaRPr>
          </a:p>
          <a:p>
            <a:pPr marL="68580" indent="0">
              <a:buNone/>
            </a:pPr>
            <a:r>
              <a:rPr lang="en-US" sz="5600" dirty="0">
                <a:latin typeface="Times New Roman" pitchFamily="18" charset="0"/>
                <a:cs typeface="Times New Roman" pitchFamily="18" charset="0"/>
              </a:rPr>
              <a:t> If you have any questions or concerns regarding this matter please feel free to contact us.</a:t>
            </a:r>
          </a:p>
          <a:p>
            <a:pPr marL="68580" indent="0">
              <a:buNone/>
            </a:pPr>
            <a:r>
              <a:rPr lang="en-US" sz="5600" dirty="0">
                <a:latin typeface="Times New Roman" pitchFamily="18" charset="0"/>
                <a:cs typeface="Times New Roman" pitchFamily="18" charset="0"/>
              </a:rPr>
              <a:t>Thank you,</a:t>
            </a:r>
          </a:p>
          <a:p>
            <a:pPr marL="68580" indent="0">
              <a:buNone/>
            </a:pPr>
            <a:r>
              <a:rPr lang="en-US" sz="5600" dirty="0">
                <a:latin typeface="Times New Roman" pitchFamily="18" charset="0"/>
                <a:cs typeface="Times New Roman" pitchFamily="18" charset="0"/>
              </a:rPr>
              <a:t>Svetlana </a:t>
            </a:r>
            <a:r>
              <a:rPr lang="en-US" sz="5600" dirty="0" err="1">
                <a:latin typeface="Times New Roman" pitchFamily="18" charset="0"/>
                <a:cs typeface="Times New Roman" pitchFamily="18" charset="0"/>
              </a:rPr>
              <a:t>Khvatikova</a:t>
            </a:r>
            <a:r>
              <a:rPr lang="en-US" sz="5600" dirty="0">
                <a:latin typeface="Times New Roman" pitchFamily="18" charset="0"/>
                <a:cs typeface="Times New Roman" pitchFamily="18" charset="0"/>
              </a:rPr>
              <a:t> and </a:t>
            </a:r>
            <a:r>
              <a:rPr lang="en-US" sz="5600" dirty="0" err="1">
                <a:latin typeface="Times New Roman" pitchFamily="18" charset="0"/>
                <a:cs typeface="Times New Roman" pitchFamily="18" charset="0"/>
              </a:rPr>
              <a:t>Marva</a:t>
            </a:r>
            <a:r>
              <a:rPr lang="en-US" sz="5600" dirty="0">
                <a:latin typeface="Times New Roman" pitchFamily="18" charset="0"/>
                <a:cs typeface="Times New Roman" pitchFamily="18" charset="0"/>
              </a:rPr>
              <a:t> </a:t>
            </a:r>
            <a:r>
              <a:rPr lang="en-US" sz="5600" dirty="0" smtClean="0">
                <a:latin typeface="Times New Roman" pitchFamily="18" charset="0"/>
                <a:cs typeface="Times New Roman" pitchFamily="18" charset="0"/>
              </a:rPr>
              <a:t>Rudder</a:t>
            </a:r>
            <a:r>
              <a:rPr lang="en-US" sz="5600" dirty="0">
                <a:latin typeface="Times New Roman" pitchFamily="18" charset="0"/>
                <a:cs typeface="Times New Roman" pitchFamily="18" charset="0"/>
              </a:rPr>
              <a:t> </a:t>
            </a:r>
          </a:p>
          <a:p>
            <a:pPr marL="68580" indent="0">
              <a:buNone/>
            </a:pPr>
            <a:r>
              <a:rPr lang="en-US" sz="5600" dirty="0" smtClean="0">
                <a:latin typeface="Times New Roman" pitchFamily="18" charset="0"/>
                <a:cs typeface="Times New Roman" pitchFamily="18" charset="0"/>
              </a:rPr>
              <a:t>		</a:t>
            </a:r>
            <a:endParaRPr lang="en-US" sz="5600" dirty="0">
              <a:latin typeface="Times New Roman" pitchFamily="18" charset="0"/>
              <a:cs typeface="Times New Roman" pitchFamily="18" charset="0"/>
            </a:endParaRPr>
          </a:p>
          <a:p>
            <a:pPr marL="68580" indent="0">
              <a:buNone/>
            </a:pPr>
            <a:r>
              <a:rPr lang="en-US" sz="5600" dirty="0">
                <a:latin typeface="Times New Roman" pitchFamily="18" charset="0"/>
                <a:cs typeface="Times New Roman" pitchFamily="18" charset="0"/>
              </a:rPr>
              <a:t> </a:t>
            </a:r>
            <a:r>
              <a:rPr lang="en-US" sz="5600" dirty="0" smtClean="0">
                <a:latin typeface="Times New Roman" pitchFamily="18" charset="0"/>
                <a:cs typeface="Times New Roman" pitchFamily="18" charset="0"/>
              </a:rPr>
              <a:t>Please </a:t>
            </a:r>
            <a:r>
              <a:rPr lang="en-US" sz="5600" dirty="0">
                <a:latin typeface="Times New Roman" pitchFamily="18" charset="0"/>
                <a:cs typeface="Times New Roman" pitchFamily="18" charset="0"/>
              </a:rPr>
              <a:t>check, write student’s name, and sign</a:t>
            </a:r>
            <a:r>
              <a:rPr lang="en-US" sz="5600" dirty="0" smtClean="0">
                <a:latin typeface="Times New Roman" pitchFamily="18" charset="0"/>
                <a:cs typeface="Times New Roman" pitchFamily="18" charset="0"/>
              </a:rPr>
              <a:t>:</a:t>
            </a:r>
            <a:r>
              <a:rPr lang="en-US" sz="5600" dirty="0">
                <a:latin typeface="Times New Roman" pitchFamily="18" charset="0"/>
                <a:cs typeface="Times New Roman" pitchFamily="18" charset="0"/>
              </a:rPr>
              <a:t> </a:t>
            </a:r>
          </a:p>
          <a:p>
            <a:pPr marL="68580" indent="0">
              <a:buNone/>
            </a:pPr>
            <a:r>
              <a:rPr lang="en-US" sz="5600" dirty="0">
                <a:latin typeface="Times New Roman" pitchFamily="18" charset="0"/>
                <a:cs typeface="Times New Roman" pitchFamily="18" charset="0"/>
              </a:rPr>
              <a:t>(_____) I give my child _______________________________permission to participate in this research study.</a:t>
            </a:r>
          </a:p>
          <a:p>
            <a:pPr marL="68580" indent="0">
              <a:buNone/>
            </a:pPr>
            <a:r>
              <a:rPr lang="en-US" sz="5600" dirty="0">
                <a:latin typeface="Times New Roman" pitchFamily="18" charset="0"/>
                <a:cs typeface="Times New Roman" pitchFamily="18" charset="0"/>
              </a:rPr>
              <a:t>(_____) I do not want my child _________________________________ to participate in this study.</a:t>
            </a:r>
          </a:p>
          <a:p>
            <a:pPr marL="68580" indent="0">
              <a:buNone/>
            </a:pPr>
            <a:r>
              <a:rPr lang="en-US" sz="5600" dirty="0">
                <a:latin typeface="Times New Roman" pitchFamily="18" charset="0"/>
                <a:cs typeface="Times New Roman" pitchFamily="18" charset="0"/>
              </a:rPr>
              <a:t>Parent Signature: X______________________________________________________</a:t>
            </a:r>
          </a:p>
          <a:p>
            <a:pPr marL="68580" indent="0">
              <a:buNone/>
            </a:pPr>
            <a:endParaRPr lang="en-US" dirty="0"/>
          </a:p>
        </p:txBody>
      </p:sp>
    </p:spTree>
    <p:extLst>
      <p:ext uri="{BB962C8B-B14F-4D97-AF65-F5344CB8AC3E}">
        <p14:creationId xmlns:p14="http://schemas.microsoft.com/office/powerpoint/2010/main" val="4307954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latin typeface="Times New Roman" pitchFamily="18" charset="0"/>
                <a:cs typeface="Times New Roman" pitchFamily="18" charset="0"/>
              </a:rPr>
              <a:t>Appendix B: Teacher Consent </a:t>
            </a:r>
            <a:r>
              <a:rPr lang="en-US" b="1" u="sng" dirty="0" smtClean="0">
                <a:latin typeface="Times New Roman" pitchFamily="18" charset="0"/>
                <a:cs typeface="Times New Roman" pitchFamily="18" charset="0"/>
              </a:rPr>
              <a:t>Form</a:t>
            </a:r>
            <a:endParaRPr lang="en-US" b="1" u="sng" dirty="0"/>
          </a:p>
        </p:txBody>
      </p:sp>
      <p:sp>
        <p:nvSpPr>
          <p:cNvPr id="3" name="Content Placeholder 2"/>
          <p:cNvSpPr>
            <a:spLocks noGrp="1"/>
          </p:cNvSpPr>
          <p:nvPr>
            <p:ph idx="1"/>
          </p:nvPr>
        </p:nvSpPr>
        <p:spPr>
          <a:xfrm>
            <a:off x="914400" y="1295400"/>
            <a:ext cx="7772400" cy="5334000"/>
          </a:xfrm>
        </p:spPr>
        <p:txBody>
          <a:bodyPr>
            <a:normAutofit fontScale="25000" lnSpcReduction="20000"/>
          </a:bodyPr>
          <a:lstStyle/>
          <a:p>
            <a:pPr marL="68580" indent="0">
              <a:buNone/>
            </a:pPr>
            <a:r>
              <a:rPr lang="en-US" sz="6400" dirty="0">
                <a:latin typeface="Times New Roman" pitchFamily="18" charset="0"/>
                <a:cs typeface="Times New Roman" pitchFamily="18" charset="0"/>
              </a:rPr>
              <a:t> </a:t>
            </a:r>
            <a:r>
              <a:rPr lang="en-US" sz="6400" dirty="0" smtClean="0">
                <a:latin typeface="Times New Roman" pitchFamily="18" charset="0"/>
                <a:cs typeface="Times New Roman" pitchFamily="18" charset="0"/>
              </a:rPr>
              <a:t>Dear </a:t>
            </a:r>
            <a:r>
              <a:rPr lang="en-US" sz="6400" dirty="0">
                <a:latin typeface="Times New Roman" pitchFamily="18" charset="0"/>
                <a:cs typeface="Times New Roman" pitchFamily="18" charset="0"/>
              </a:rPr>
              <a:t>Teacher,</a:t>
            </a:r>
            <a:br>
              <a:rPr lang="en-US" sz="6400" dirty="0">
                <a:latin typeface="Times New Roman" pitchFamily="18" charset="0"/>
                <a:cs typeface="Times New Roman" pitchFamily="18" charset="0"/>
              </a:rPr>
            </a:br>
            <a:r>
              <a:rPr lang="en-US" sz="6400" dirty="0">
                <a:latin typeface="Times New Roman" pitchFamily="18" charset="0"/>
                <a:cs typeface="Times New Roman" pitchFamily="18" charset="0"/>
              </a:rPr>
              <a:t> 	I (Svetlana </a:t>
            </a:r>
            <a:r>
              <a:rPr lang="en-US" sz="6400" dirty="0" err="1">
                <a:latin typeface="Times New Roman" pitchFamily="18" charset="0"/>
                <a:cs typeface="Times New Roman" pitchFamily="18" charset="0"/>
              </a:rPr>
              <a:t>Khvatikova</a:t>
            </a:r>
            <a:r>
              <a:rPr lang="en-US" sz="6400" dirty="0">
                <a:latin typeface="Times New Roman" pitchFamily="18" charset="0"/>
                <a:cs typeface="Times New Roman" pitchFamily="18" charset="0"/>
              </a:rPr>
              <a:t>) and my colleague (</a:t>
            </a:r>
            <a:r>
              <a:rPr lang="en-US" sz="6400" dirty="0" err="1">
                <a:latin typeface="Times New Roman" pitchFamily="18" charset="0"/>
                <a:cs typeface="Times New Roman" pitchFamily="18" charset="0"/>
              </a:rPr>
              <a:t>Marva</a:t>
            </a:r>
            <a:r>
              <a:rPr lang="en-US" sz="6400" dirty="0">
                <a:latin typeface="Times New Roman" pitchFamily="18" charset="0"/>
                <a:cs typeface="Times New Roman" pitchFamily="18" charset="0"/>
              </a:rPr>
              <a:t> Rudder) are studying at Brooklyn College where we are earning our Master’s Degree in Elementary Education. We are currently enrolled in a research course for the Fall 2011 semester, which requires us to conduct a study in a real classroom setting. We are asking for your permission to allow your class to participate in a confidential research study dealing with our thesis research paper topic which focuses on incorporating multicultural pedagogy in the classroom. </a:t>
            </a:r>
            <a:br>
              <a:rPr lang="en-US" sz="6400" dirty="0">
                <a:latin typeface="Times New Roman" pitchFamily="18" charset="0"/>
                <a:cs typeface="Times New Roman" pitchFamily="18" charset="0"/>
              </a:rPr>
            </a:br>
            <a:r>
              <a:rPr lang="en-US" sz="6400" dirty="0">
                <a:latin typeface="Times New Roman" pitchFamily="18" charset="0"/>
                <a:cs typeface="Times New Roman" pitchFamily="18" charset="0"/>
              </a:rPr>
              <a:t> 	Our research study is to implement multicultural instruction by working with students at least three times a week, for a period of forty-five minutes per day for approximately four weeks. Our lessons will filter through the Literacy and/or Social Studies lesson units of instruction. Our goal is to increase student’s knowledge on cultural diversity in the classroom. We will measure student’s knowledge by conducting a pretest and a post-test to measure the student’s success rates and overall understanding of the material.</a:t>
            </a:r>
            <a:br>
              <a:rPr lang="en-US" sz="6400" dirty="0">
                <a:latin typeface="Times New Roman" pitchFamily="18" charset="0"/>
                <a:cs typeface="Times New Roman" pitchFamily="18" charset="0"/>
              </a:rPr>
            </a:br>
            <a:r>
              <a:rPr lang="en-US" sz="6400" dirty="0">
                <a:latin typeface="Times New Roman" pitchFamily="18" charset="0"/>
                <a:cs typeface="Times New Roman" pitchFamily="18" charset="0"/>
              </a:rPr>
              <a:t> 	The pretests assess student’s knowledge and understanding of their cultural background. We will be conducting lessons across the spectrum on the introduction of various topics and their effects on students’ academic success rates with and without the additions of cultural aspects. Finally, after the completion of our lessons we will conduct a posttest to evaluate student’s overall progress</a:t>
            </a:r>
            <a:r>
              <a:rPr lang="en-US" sz="6400" dirty="0" smtClean="0">
                <a:latin typeface="Times New Roman" pitchFamily="18" charset="0"/>
                <a:cs typeface="Times New Roman" pitchFamily="18" charset="0"/>
              </a:rPr>
              <a:t>.</a:t>
            </a:r>
            <a:endParaRPr lang="en-US" sz="6400" dirty="0">
              <a:latin typeface="Times New Roman" pitchFamily="18" charset="0"/>
              <a:cs typeface="Times New Roman" pitchFamily="18" charset="0"/>
            </a:endParaRPr>
          </a:p>
          <a:p>
            <a:pPr marL="68580" indent="0">
              <a:buNone/>
            </a:pPr>
            <a:r>
              <a:rPr lang="en-US" sz="6400" dirty="0">
                <a:latin typeface="Times New Roman" pitchFamily="18" charset="0"/>
                <a:cs typeface="Times New Roman" pitchFamily="18" charset="0"/>
              </a:rPr>
              <a:t> If you have any questions or concerns regarding this matter please feel free to contact us.</a:t>
            </a:r>
          </a:p>
          <a:p>
            <a:pPr marL="68580" indent="0">
              <a:buNone/>
            </a:pPr>
            <a:r>
              <a:rPr lang="en-US" sz="6400" dirty="0">
                <a:latin typeface="Times New Roman" pitchFamily="18" charset="0"/>
                <a:cs typeface="Times New Roman" pitchFamily="18" charset="0"/>
              </a:rPr>
              <a:t>Thank you,</a:t>
            </a:r>
          </a:p>
          <a:p>
            <a:pPr marL="68580" indent="0">
              <a:buNone/>
            </a:pPr>
            <a:r>
              <a:rPr lang="en-US" sz="6400" dirty="0">
                <a:latin typeface="Times New Roman" pitchFamily="18" charset="0"/>
                <a:cs typeface="Times New Roman" pitchFamily="18" charset="0"/>
              </a:rPr>
              <a:t>Svetlana </a:t>
            </a:r>
            <a:r>
              <a:rPr lang="en-US" sz="6400" dirty="0" err="1">
                <a:latin typeface="Times New Roman" pitchFamily="18" charset="0"/>
                <a:cs typeface="Times New Roman" pitchFamily="18" charset="0"/>
              </a:rPr>
              <a:t>Khvatikova</a:t>
            </a:r>
            <a:r>
              <a:rPr lang="en-US" sz="6400" dirty="0">
                <a:latin typeface="Times New Roman" pitchFamily="18" charset="0"/>
                <a:cs typeface="Times New Roman" pitchFamily="18" charset="0"/>
              </a:rPr>
              <a:t> and </a:t>
            </a:r>
            <a:r>
              <a:rPr lang="en-US" sz="6400" dirty="0" err="1">
                <a:latin typeface="Times New Roman" pitchFamily="18" charset="0"/>
                <a:cs typeface="Times New Roman" pitchFamily="18" charset="0"/>
              </a:rPr>
              <a:t>Marva</a:t>
            </a:r>
            <a:r>
              <a:rPr lang="en-US" sz="6400" dirty="0">
                <a:latin typeface="Times New Roman" pitchFamily="18" charset="0"/>
                <a:cs typeface="Times New Roman" pitchFamily="18" charset="0"/>
              </a:rPr>
              <a:t> Rudder</a:t>
            </a:r>
          </a:p>
          <a:p>
            <a:pPr marL="68580" indent="0">
              <a:buNone/>
            </a:pPr>
            <a:r>
              <a:rPr lang="en-US" sz="6400" dirty="0"/>
              <a:t> </a:t>
            </a:r>
          </a:p>
          <a:p>
            <a:pPr marL="68580" indent="0">
              <a:buNone/>
            </a:pPr>
            <a:endParaRPr lang="en-US" dirty="0"/>
          </a:p>
        </p:txBody>
      </p:sp>
    </p:spTree>
    <p:extLst>
      <p:ext uri="{BB962C8B-B14F-4D97-AF65-F5344CB8AC3E}">
        <p14:creationId xmlns:p14="http://schemas.microsoft.com/office/powerpoint/2010/main" val="17167408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effectLst>
                  <a:outerShdw blurRad="38100" dist="38100" dir="2700000" algn="tl">
                    <a:srgbClr val="000000">
                      <a:alpha val="43137"/>
                    </a:srgbClr>
                  </a:outerShdw>
                </a:effectLst>
                <a:latin typeface="Times New Roman" pitchFamily="18" charset="0"/>
                <a:cs typeface="Times New Roman" pitchFamily="18" charset="0"/>
              </a:rPr>
              <a:t>Table of Contents</a:t>
            </a:r>
            <a:endParaRPr lang="en-US" b="1" u="sng"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a:xfrm>
            <a:off x="914400" y="1752600"/>
            <a:ext cx="7772400" cy="4572000"/>
          </a:xfrm>
        </p:spPr>
        <p:txBody>
          <a:bodyPr>
            <a:normAutofit fontScale="92500" lnSpcReduction="10000"/>
          </a:bodyPr>
          <a:lstStyle/>
          <a:p>
            <a:pPr>
              <a:buFont typeface="Wingdings" pitchFamily="2" charset="2"/>
              <a:buChar char="§"/>
            </a:pPr>
            <a:r>
              <a:rPr lang="en-US" sz="2800" b="1" dirty="0" smtClean="0">
                <a:latin typeface="Times New Roman" pitchFamily="18" charset="0"/>
                <a:cs typeface="Times New Roman" pitchFamily="18" charset="0"/>
              </a:rPr>
              <a:t>Introduction </a:t>
            </a:r>
          </a:p>
          <a:p>
            <a:pPr lvl="1">
              <a:buFont typeface="Wingdings" pitchFamily="2" charset="2"/>
              <a:buChar char="§"/>
            </a:pPr>
            <a:r>
              <a:rPr lang="en-US" sz="2800" b="1" dirty="0" smtClean="0">
                <a:latin typeface="Times New Roman" pitchFamily="18" charset="0"/>
                <a:cs typeface="Times New Roman" pitchFamily="18" charset="0"/>
              </a:rPr>
              <a:t>Statement of the Problem  (slide 3)</a:t>
            </a:r>
          </a:p>
          <a:p>
            <a:pPr lvl="2">
              <a:buFont typeface="Wingdings" pitchFamily="2" charset="2"/>
              <a:buChar char="§"/>
            </a:pPr>
            <a:r>
              <a:rPr lang="en-US" sz="2800" b="1" dirty="0" smtClean="0">
                <a:latin typeface="Times New Roman" pitchFamily="18" charset="0"/>
                <a:cs typeface="Times New Roman" pitchFamily="18" charset="0"/>
              </a:rPr>
              <a:t>Supporting Theorists (slide 4 and 5)</a:t>
            </a:r>
          </a:p>
          <a:p>
            <a:pPr lvl="3">
              <a:buFont typeface="Wingdings" pitchFamily="2" charset="2"/>
              <a:buChar char="§"/>
            </a:pPr>
            <a:r>
              <a:rPr lang="en-US" sz="2800" b="1" dirty="0" smtClean="0">
                <a:latin typeface="Times New Roman" pitchFamily="18" charset="0"/>
                <a:cs typeface="Times New Roman" pitchFamily="18" charset="0"/>
              </a:rPr>
              <a:t>Pros (Slide 6)</a:t>
            </a:r>
          </a:p>
          <a:p>
            <a:pPr lvl="4">
              <a:buFont typeface="Wingdings" pitchFamily="2" charset="2"/>
              <a:buChar char="§"/>
            </a:pPr>
            <a:r>
              <a:rPr lang="en-US" sz="2800" b="1" dirty="0" smtClean="0">
                <a:latin typeface="Times New Roman" pitchFamily="18" charset="0"/>
                <a:cs typeface="Times New Roman" pitchFamily="18" charset="0"/>
              </a:rPr>
              <a:t>Cons (Slide 7)</a:t>
            </a:r>
          </a:p>
          <a:p>
            <a:pPr lvl="5">
              <a:buFont typeface="Wingdings" pitchFamily="2" charset="2"/>
              <a:buChar char="§"/>
            </a:pPr>
            <a:r>
              <a:rPr lang="en-US" sz="2600" b="1" dirty="0" smtClean="0">
                <a:latin typeface="Times New Roman" pitchFamily="18" charset="0"/>
                <a:cs typeface="Times New Roman" pitchFamily="18" charset="0"/>
              </a:rPr>
              <a:t> Instructional Strategies (Slide 8)</a:t>
            </a:r>
          </a:p>
          <a:p>
            <a:pPr lvl="6">
              <a:buFont typeface="Wingdings" pitchFamily="2" charset="2"/>
              <a:buChar char="§"/>
            </a:pPr>
            <a:r>
              <a:rPr lang="en-US" sz="2600" b="1" dirty="0" smtClean="0">
                <a:latin typeface="Times New Roman" pitchFamily="18" charset="0"/>
                <a:cs typeface="Times New Roman" pitchFamily="18" charset="0"/>
              </a:rPr>
              <a:t>Statement of the Hypothesis (Slide 9)</a:t>
            </a:r>
          </a:p>
          <a:p>
            <a:pPr lvl="7">
              <a:buFont typeface="Wingdings" pitchFamily="2" charset="2"/>
              <a:buChar char="§"/>
            </a:pPr>
            <a:r>
              <a:rPr lang="en-US" sz="2600" b="1" dirty="0" smtClean="0">
                <a:latin typeface="Times New Roman" pitchFamily="18" charset="0"/>
                <a:cs typeface="Times New Roman" pitchFamily="18" charset="0"/>
              </a:rPr>
              <a:t>Conclusion (Slide 10)</a:t>
            </a:r>
          </a:p>
          <a:p>
            <a:pPr lvl="8">
              <a:buFont typeface="Wingdings" pitchFamily="2" charset="2"/>
              <a:buChar char="§"/>
            </a:pPr>
            <a:r>
              <a:rPr lang="en-US" sz="2800" b="1" dirty="0" smtClean="0">
                <a:latin typeface="Times New Roman" pitchFamily="18" charset="0"/>
                <a:cs typeface="Times New Roman" pitchFamily="18" charset="0"/>
              </a:rPr>
              <a:t>References (Slide 11-15)</a:t>
            </a:r>
          </a:p>
          <a:p>
            <a:pPr marL="68580" indent="0">
              <a:buNone/>
            </a:pPr>
            <a:r>
              <a:rPr lang="en-US" b="1" dirty="0" smtClean="0">
                <a:latin typeface="Times New Roman" pitchFamily="18" charset="0"/>
                <a:cs typeface="Times New Roman" pitchFamily="18" charset="0"/>
              </a:rPr>
              <a:t>		               	</a:t>
            </a:r>
          </a:p>
        </p:txBody>
      </p:sp>
      <p:pic>
        <p:nvPicPr>
          <p:cNvPr id="4" name="Picture 3" descr="http://schools.u-46.org/public/kids_circle.jpg"/>
          <p:cNvPicPr/>
          <p:nvPr/>
        </p:nvPicPr>
        <p:blipFill>
          <a:blip r:embed="rId2" cstate="print"/>
          <a:srcRect/>
          <a:stretch>
            <a:fillRect/>
          </a:stretch>
        </p:blipFill>
        <p:spPr bwMode="auto">
          <a:xfrm>
            <a:off x="6248400" y="152400"/>
            <a:ext cx="2719387" cy="1981200"/>
          </a:xfrm>
          <a:prstGeom prst="rect">
            <a:avLst/>
          </a:prstGeom>
          <a:ln>
            <a:solidFill>
              <a:srgbClr val="002060"/>
            </a:solidFill>
            <a:prstDash val="solid"/>
            <a:headEnd/>
            <a:tailEnd/>
          </a:ln>
          <a:effectLst>
            <a:glow rad="228600">
              <a:schemeClr val="accent5">
                <a:satMod val="175000"/>
                <a:alpha val="40000"/>
              </a:schemeClr>
            </a:glow>
          </a:effectLst>
        </p:spPr>
        <p:style>
          <a:lnRef idx="1">
            <a:schemeClr val="accent5"/>
          </a:lnRef>
          <a:fillRef idx="3">
            <a:schemeClr val="accent5"/>
          </a:fillRef>
          <a:effectRef idx="2">
            <a:schemeClr val="accent5"/>
          </a:effectRef>
          <a:fontRef idx="minor">
            <a:schemeClr val="lt1"/>
          </a:fontRef>
        </p:style>
      </p:pic>
    </p:spTree>
    <p:extLst>
      <p:ext uri="{BB962C8B-B14F-4D97-AF65-F5344CB8AC3E}">
        <p14:creationId xmlns:p14="http://schemas.microsoft.com/office/powerpoint/2010/main" val="12501386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u="sng" dirty="0">
                <a:latin typeface="Times New Roman" pitchFamily="18" charset="0"/>
                <a:cs typeface="Times New Roman" pitchFamily="18" charset="0"/>
              </a:rPr>
              <a:t>Appendix C: Principal/Administrator Consent </a:t>
            </a:r>
            <a:r>
              <a:rPr lang="en-US" sz="3200" b="1" dirty="0" smtClean="0">
                <a:latin typeface="Times New Roman" pitchFamily="18" charset="0"/>
                <a:cs typeface="Times New Roman" pitchFamily="18" charset="0"/>
              </a:rPr>
              <a:t>			      </a:t>
            </a:r>
            <a:r>
              <a:rPr lang="en-US" sz="3200" b="1" u="sng" dirty="0" smtClean="0">
                <a:latin typeface="Times New Roman" pitchFamily="18" charset="0"/>
                <a:cs typeface="Times New Roman" pitchFamily="18" charset="0"/>
              </a:rPr>
              <a:t>Form</a:t>
            </a:r>
            <a:r>
              <a:rPr lang="en-US" dirty="0"/>
              <a:t/>
            </a:r>
            <a:br>
              <a:rPr lang="en-US" dirty="0"/>
            </a:br>
            <a:endParaRPr lang="en-US" dirty="0"/>
          </a:p>
        </p:txBody>
      </p:sp>
      <p:sp>
        <p:nvSpPr>
          <p:cNvPr id="3" name="Content Placeholder 2"/>
          <p:cNvSpPr>
            <a:spLocks noGrp="1"/>
          </p:cNvSpPr>
          <p:nvPr>
            <p:ph idx="1"/>
          </p:nvPr>
        </p:nvSpPr>
        <p:spPr>
          <a:xfrm>
            <a:off x="914400" y="1524000"/>
            <a:ext cx="7772400" cy="5105400"/>
          </a:xfrm>
        </p:spPr>
        <p:txBody>
          <a:bodyPr>
            <a:normAutofit fontScale="47500" lnSpcReduction="20000"/>
          </a:bodyPr>
          <a:lstStyle/>
          <a:p>
            <a:pPr marL="68580" indent="0">
              <a:buNone/>
            </a:pPr>
            <a:r>
              <a:rPr lang="en-US" sz="3400" dirty="0">
                <a:latin typeface="Times New Roman" pitchFamily="18" charset="0"/>
                <a:cs typeface="Times New Roman" pitchFamily="18" charset="0"/>
              </a:rPr>
              <a:t>Dear </a:t>
            </a:r>
            <a:r>
              <a:rPr lang="en-US" sz="3400">
                <a:latin typeface="Times New Roman" pitchFamily="18" charset="0"/>
                <a:cs typeface="Times New Roman" pitchFamily="18" charset="0"/>
              </a:rPr>
              <a:t>Principal/Administrator</a:t>
            </a:r>
            <a:r>
              <a:rPr lang="en-US" sz="3400" smtClean="0">
                <a:latin typeface="Times New Roman" pitchFamily="18" charset="0"/>
                <a:cs typeface="Times New Roman" pitchFamily="18" charset="0"/>
              </a:rPr>
              <a:t>,</a:t>
            </a:r>
            <a:r>
              <a:rPr lang="en-US" sz="3400" dirty="0">
                <a:latin typeface="Times New Roman" pitchFamily="18" charset="0"/>
                <a:cs typeface="Times New Roman" pitchFamily="18" charset="0"/>
              </a:rPr>
              <a:t/>
            </a:r>
            <a:br>
              <a:rPr lang="en-US" sz="3400" dirty="0">
                <a:latin typeface="Times New Roman" pitchFamily="18" charset="0"/>
                <a:cs typeface="Times New Roman" pitchFamily="18" charset="0"/>
              </a:rPr>
            </a:br>
            <a:r>
              <a:rPr lang="en-US" sz="3400" dirty="0">
                <a:latin typeface="Times New Roman" pitchFamily="18" charset="0"/>
                <a:cs typeface="Times New Roman" pitchFamily="18" charset="0"/>
              </a:rPr>
              <a:t>  	I (Svetlana </a:t>
            </a:r>
            <a:r>
              <a:rPr lang="en-US" sz="3400" dirty="0" err="1">
                <a:latin typeface="Times New Roman" pitchFamily="18" charset="0"/>
                <a:cs typeface="Times New Roman" pitchFamily="18" charset="0"/>
              </a:rPr>
              <a:t>Khvatikova</a:t>
            </a:r>
            <a:r>
              <a:rPr lang="en-US" sz="3400" dirty="0">
                <a:latin typeface="Times New Roman" pitchFamily="18" charset="0"/>
                <a:cs typeface="Times New Roman" pitchFamily="18" charset="0"/>
              </a:rPr>
              <a:t>) and my colleague (</a:t>
            </a:r>
            <a:r>
              <a:rPr lang="en-US" sz="3400" dirty="0" err="1">
                <a:latin typeface="Times New Roman" pitchFamily="18" charset="0"/>
                <a:cs typeface="Times New Roman" pitchFamily="18" charset="0"/>
              </a:rPr>
              <a:t>Marva</a:t>
            </a:r>
            <a:r>
              <a:rPr lang="en-US" sz="3400" dirty="0">
                <a:latin typeface="Times New Roman" pitchFamily="18" charset="0"/>
                <a:cs typeface="Times New Roman" pitchFamily="18" charset="0"/>
              </a:rPr>
              <a:t> Rudder) are studying at Brooklyn College where we are earning our Master’s Degree in Elementary Education. We are currently enrolled in a research course for the Fall 2011 semester, which requires us to conduct a study in a real classroom setting. We are asking for your permission to allow your school to participate in a confidential research study dealing with our thesis research paper topic which focuses on incorporating multicultural pedagogy in the classroom. </a:t>
            </a:r>
            <a:br>
              <a:rPr lang="en-US" sz="3400" dirty="0">
                <a:latin typeface="Times New Roman" pitchFamily="18" charset="0"/>
                <a:cs typeface="Times New Roman" pitchFamily="18" charset="0"/>
              </a:rPr>
            </a:br>
            <a:r>
              <a:rPr lang="en-US" sz="3400" dirty="0">
                <a:latin typeface="Times New Roman" pitchFamily="18" charset="0"/>
                <a:cs typeface="Times New Roman" pitchFamily="18" charset="0"/>
              </a:rPr>
              <a:t> 	Our research study is to implement multicultural instruction by working with students at least three times a week, for a period of forty-five minutes per day for approximately four weeks. Our lessons will filter through the Literacy and/or Social Studies lesson units of instruction. Our goal is to increase student’s knowledge on cultural diversity in the classroom. We will measure student’s knowledge by conducting a pretest and a post-test to measure the student’s success rates and overall understanding of the material.</a:t>
            </a:r>
            <a:br>
              <a:rPr lang="en-US" sz="3400" dirty="0">
                <a:latin typeface="Times New Roman" pitchFamily="18" charset="0"/>
                <a:cs typeface="Times New Roman" pitchFamily="18" charset="0"/>
              </a:rPr>
            </a:br>
            <a:r>
              <a:rPr lang="en-US" sz="3400" dirty="0">
                <a:latin typeface="Times New Roman" pitchFamily="18" charset="0"/>
                <a:cs typeface="Times New Roman" pitchFamily="18" charset="0"/>
              </a:rPr>
              <a:t> 	The pretests assess student’s knowledge and understanding of their cultural background. We will be conducting lessons across the spectrum on the introduction of various topics and their effects on students’ academic success rates with and without the additions of cultural aspects. Finally, after the completion of our lessons we will conduct a posttest to evaluate student’s overall progress.</a:t>
            </a:r>
            <a:br>
              <a:rPr lang="en-US" sz="3400" dirty="0">
                <a:latin typeface="Times New Roman" pitchFamily="18" charset="0"/>
                <a:cs typeface="Times New Roman" pitchFamily="18" charset="0"/>
              </a:rPr>
            </a:br>
            <a:endParaRPr lang="en-US" sz="3400" dirty="0">
              <a:latin typeface="Times New Roman" pitchFamily="18" charset="0"/>
              <a:cs typeface="Times New Roman" pitchFamily="18" charset="0"/>
            </a:endParaRPr>
          </a:p>
          <a:p>
            <a:pPr marL="68580" indent="0">
              <a:buNone/>
            </a:pPr>
            <a:r>
              <a:rPr lang="en-US" sz="3400" dirty="0">
                <a:latin typeface="Times New Roman" pitchFamily="18" charset="0"/>
                <a:cs typeface="Times New Roman" pitchFamily="18" charset="0"/>
              </a:rPr>
              <a:t> If you have any questions or concerns regarding this matter please feel free to contact us.</a:t>
            </a:r>
          </a:p>
          <a:p>
            <a:pPr marL="68580" indent="0">
              <a:buNone/>
            </a:pPr>
            <a:r>
              <a:rPr lang="en-US" sz="3400" dirty="0">
                <a:latin typeface="Times New Roman" pitchFamily="18" charset="0"/>
                <a:cs typeface="Times New Roman" pitchFamily="18" charset="0"/>
              </a:rPr>
              <a:t>Thank you,</a:t>
            </a:r>
          </a:p>
          <a:p>
            <a:pPr marL="68580" indent="0">
              <a:buNone/>
            </a:pPr>
            <a:r>
              <a:rPr lang="en-US" sz="3400" dirty="0">
                <a:latin typeface="Times New Roman" pitchFamily="18" charset="0"/>
                <a:cs typeface="Times New Roman" pitchFamily="18" charset="0"/>
              </a:rPr>
              <a:t>Svetlana </a:t>
            </a:r>
            <a:r>
              <a:rPr lang="en-US" sz="3400" dirty="0" err="1">
                <a:latin typeface="Times New Roman" pitchFamily="18" charset="0"/>
                <a:cs typeface="Times New Roman" pitchFamily="18" charset="0"/>
              </a:rPr>
              <a:t>Khvatikova</a:t>
            </a:r>
            <a:r>
              <a:rPr lang="en-US" sz="3400" dirty="0">
                <a:latin typeface="Times New Roman" pitchFamily="18" charset="0"/>
                <a:cs typeface="Times New Roman" pitchFamily="18" charset="0"/>
              </a:rPr>
              <a:t> and </a:t>
            </a:r>
            <a:r>
              <a:rPr lang="en-US" sz="3400" dirty="0" err="1">
                <a:latin typeface="Times New Roman" pitchFamily="18" charset="0"/>
                <a:cs typeface="Times New Roman" pitchFamily="18" charset="0"/>
              </a:rPr>
              <a:t>Marva</a:t>
            </a:r>
            <a:r>
              <a:rPr lang="en-US" sz="3400" dirty="0">
                <a:latin typeface="Times New Roman" pitchFamily="18" charset="0"/>
                <a:cs typeface="Times New Roman" pitchFamily="18" charset="0"/>
              </a:rPr>
              <a:t> Rudder</a:t>
            </a:r>
          </a:p>
          <a:p>
            <a:pPr marL="68580" indent="0">
              <a:buNone/>
            </a:pPr>
            <a:endParaRPr lang="en-US" dirty="0"/>
          </a:p>
        </p:txBody>
      </p:sp>
    </p:spTree>
    <p:extLst>
      <p:ext uri="{BB962C8B-B14F-4D97-AF65-F5344CB8AC3E}">
        <p14:creationId xmlns:p14="http://schemas.microsoft.com/office/powerpoint/2010/main" val="31581662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2400"/>
            <a:ext cx="7772400" cy="914400"/>
          </a:xfrm>
        </p:spPr>
        <p:txBody>
          <a:bodyPr>
            <a:normAutofit/>
          </a:bodyPr>
          <a:lstStyle/>
          <a:p>
            <a:r>
              <a:rPr lang="en-US"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u="sng" dirty="0" smtClean="0">
                <a:effectLst>
                  <a:outerShdw blurRad="38100" dist="38100" dir="2700000" algn="tl">
                    <a:srgbClr val="000000">
                      <a:alpha val="43137"/>
                    </a:srgbClr>
                  </a:outerShdw>
                </a:effectLst>
                <a:latin typeface="Times New Roman" pitchFamily="18" charset="0"/>
                <a:cs typeface="Times New Roman" pitchFamily="18" charset="0"/>
              </a:rPr>
              <a:t>Statement of the Problem</a:t>
            </a:r>
            <a:endParaRPr lang="en-US" u="sng"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a:xfrm>
            <a:off x="762000" y="838200"/>
            <a:ext cx="7848600" cy="5455440"/>
          </a:xfrm>
        </p:spPr>
        <p:txBody>
          <a:bodyPr>
            <a:noAutofit/>
          </a:bodyPr>
          <a:lstStyle/>
          <a:p>
            <a:r>
              <a:rPr lang="en-US" sz="2400" b="1" dirty="0" smtClean="0">
                <a:latin typeface="Times New Roman" pitchFamily="18" charset="0"/>
                <a:cs typeface="Times New Roman" pitchFamily="18" charset="0"/>
              </a:rPr>
              <a:t>New </a:t>
            </a:r>
            <a:r>
              <a:rPr lang="en-US" sz="2400" b="1" dirty="0">
                <a:latin typeface="Times New Roman" pitchFamily="18" charset="0"/>
                <a:cs typeface="Times New Roman" pitchFamily="18" charset="0"/>
              </a:rPr>
              <a:t>York City is one of the most diverse cities.  </a:t>
            </a:r>
            <a:r>
              <a:rPr lang="en-US" sz="2400" b="1" dirty="0" smtClean="0">
                <a:latin typeface="Times New Roman" pitchFamily="18" charset="0"/>
                <a:cs typeface="Times New Roman" pitchFamily="18" charset="0"/>
              </a:rPr>
              <a:t>All five boroughs are filled with children from diverse backgrounds </a:t>
            </a:r>
            <a:r>
              <a:rPr lang="en-US" sz="2400" b="1" dirty="0">
                <a:latin typeface="Times New Roman" pitchFamily="18" charset="0"/>
                <a:cs typeface="Times New Roman" pitchFamily="18" charset="0"/>
              </a:rPr>
              <a:t>and cultures. </a:t>
            </a:r>
            <a:endParaRPr lang="en-US" sz="2400" b="1" dirty="0" smtClean="0">
              <a:latin typeface="Times New Roman" pitchFamily="18" charset="0"/>
              <a:cs typeface="Times New Roman" pitchFamily="18" charset="0"/>
            </a:endParaRPr>
          </a:p>
          <a:p>
            <a:endParaRPr lang="en-US" sz="2400" b="1" dirty="0" smtClean="0">
              <a:latin typeface="Times New Roman" pitchFamily="18" charset="0"/>
              <a:cs typeface="Times New Roman" pitchFamily="18" charset="0"/>
            </a:endParaRPr>
          </a:p>
          <a:p>
            <a:pPr marL="68580" indent="0">
              <a:buNone/>
            </a:pPr>
            <a:endParaRPr lang="en-US" sz="2400" b="1" dirty="0" smtClean="0">
              <a:latin typeface="Times New Roman" pitchFamily="18" charset="0"/>
              <a:cs typeface="Times New Roman" pitchFamily="18" charset="0"/>
            </a:endParaRPr>
          </a:p>
          <a:p>
            <a:r>
              <a:rPr lang="en-US" sz="2400" b="1" dirty="0" smtClean="0">
                <a:latin typeface="Times New Roman" pitchFamily="18" charset="0"/>
                <a:cs typeface="Times New Roman" pitchFamily="18" charset="0"/>
              </a:rPr>
              <a:t>The need </a:t>
            </a:r>
            <a:r>
              <a:rPr lang="en-US" sz="2400" b="1" dirty="0">
                <a:latin typeface="Times New Roman" pitchFamily="18" charset="0"/>
                <a:cs typeface="Times New Roman" pitchFamily="18" charset="0"/>
              </a:rPr>
              <a:t>for teachers to relate to student’s cultural backgrounds is important (Meachum, 2001</a:t>
            </a:r>
            <a:r>
              <a:rPr lang="en-US" sz="2400" b="1" dirty="0" smtClean="0">
                <a:latin typeface="Times New Roman" pitchFamily="18" charset="0"/>
                <a:cs typeface="Times New Roman" pitchFamily="18" charset="0"/>
              </a:rPr>
              <a:t>).</a:t>
            </a:r>
          </a:p>
          <a:p>
            <a:pPr marL="68580" indent="0">
              <a:buNone/>
            </a:pPr>
            <a:endParaRPr lang="en-US" sz="2400" b="1" dirty="0">
              <a:latin typeface="Times New Roman" pitchFamily="18" charset="0"/>
              <a:cs typeface="Times New Roman" pitchFamily="18" charset="0"/>
            </a:endParaRPr>
          </a:p>
          <a:p>
            <a:pPr marL="68580" indent="0">
              <a:buNone/>
            </a:pPr>
            <a:endParaRPr lang="en-US" sz="2400" b="1" dirty="0" smtClean="0">
              <a:latin typeface="Times New Roman" pitchFamily="18" charset="0"/>
              <a:cs typeface="Times New Roman" pitchFamily="18" charset="0"/>
            </a:endParaRPr>
          </a:p>
          <a:p>
            <a:r>
              <a:rPr lang="en-US" sz="2400" b="1" dirty="0" smtClean="0">
                <a:latin typeface="Times New Roman" pitchFamily="18" charset="0"/>
                <a:cs typeface="Times New Roman" pitchFamily="18" charset="0"/>
              </a:rPr>
              <a:t>Several </a:t>
            </a:r>
            <a:r>
              <a:rPr lang="en-US" sz="2400" b="1" dirty="0">
                <a:latin typeface="Times New Roman" pitchFamily="18" charset="0"/>
                <a:cs typeface="Times New Roman" pitchFamily="18" charset="0"/>
              </a:rPr>
              <a:t>studies have shown, that student’s culture plays a crucial role in the way they learn and view the world (Lanson-Billings, 1995). </a:t>
            </a: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18694798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b="1" u="sng" dirty="0" smtClean="0">
                <a:effectLst>
                  <a:outerShdw blurRad="38100" dist="38100" dir="2700000" algn="tl">
                    <a:srgbClr val="000000">
                      <a:alpha val="43137"/>
                    </a:srgbClr>
                  </a:outerShdw>
                </a:effectLst>
                <a:latin typeface="Times New Roman" pitchFamily="18" charset="0"/>
                <a:cs typeface="Times New Roman" pitchFamily="18" charset="0"/>
              </a:rPr>
              <a:t>Supporting Theorists</a:t>
            </a:r>
            <a:endParaRPr lang="en-US" b="1" u="sng"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a:xfrm>
            <a:off x="762000" y="1295400"/>
            <a:ext cx="7772400" cy="4572000"/>
          </a:xfrm>
        </p:spPr>
        <p:txBody>
          <a:bodyPr>
            <a:normAutofit/>
          </a:bodyPr>
          <a:lstStyle/>
          <a:p>
            <a:r>
              <a:rPr lang="en-US" sz="2000" b="1" u="sng" dirty="0" smtClean="0">
                <a:solidFill>
                  <a:schemeClr val="tx2">
                    <a:lumMod val="75000"/>
                  </a:schemeClr>
                </a:solidFill>
                <a:latin typeface="Times New Roman" pitchFamily="18" charset="0"/>
                <a:cs typeface="Times New Roman" pitchFamily="18" charset="0"/>
              </a:rPr>
              <a:t>Lev Vygotsky </a:t>
            </a:r>
            <a:r>
              <a:rPr lang="en-US" sz="2000" b="1" dirty="0" smtClean="0">
                <a:solidFill>
                  <a:schemeClr val="tx2">
                    <a:lumMod val="75000"/>
                  </a:schemeClr>
                </a:solidFill>
                <a:latin typeface="Times New Roman" pitchFamily="18" charset="0"/>
                <a:cs typeface="Times New Roman" pitchFamily="18" charset="0"/>
              </a:rPr>
              <a:t>:</a:t>
            </a:r>
          </a:p>
          <a:p>
            <a:pPr>
              <a:buFont typeface="Wingdings" pitchFamily="2" charset="2"/>
              <a:buChar char="q"/>
            </a:pPr>
            <a:r>
              <a:rPr lang="en-US" sz="2000" b="1" dirty="0" smtClean="0">
                <a:latin typeface="Times New Roman" pitchFamily="18" charset="0"/>
                <a:cs typeface="Times New Roman" pitchFamily="18" charset="0"/>
              </a:rPr>
              <a:t>Affirms that learning does not take place in cognitive isolation, but within the context of activities and social interaction likely informed by the day-to- day contingencies of culture.</a:t>
            </a:r>
          </a:p>
          <a:p>
            <a:pPr marL="68580" indent="0">
              <a:buNone/>
            </a:pPr>
            <a:endParaRPr lang="en-US" sz="2000" b="1" dirty="0" smtClean="0">
              <a:latin typeface="Times New Roman" pitchFamily="18" charset="0"/>
              <a:cs typeface="Times New Roman" pitchFamily="18" charset="0"/>
            </a:endParaRPr>
          </a:p>
          <a:p>
            <a:pPr>
              <a:buFont typeface="Wingdings" pitchFamily="2" charset="2"/>
              <a:buChar char="q"/>
            </a:pPr>
            <a:r>
              <a:rPr lang="en-US" sz="2000" b="1" dirty="0" smtClean="0">
                <a:latin typeface="Times New Roman" pitchFamily="18" charset="0"/>
                <a:cs typeface="Times New Roman" pitchFamily="18" charset="0"/>
              </a:rPr>
              <a:t>Suggests school learning is largely informed by the interaction between the conceptual domains of the home and the school.</a:t>
            </a:r>
          </a:p>
          <a:p>
            <a:pPr marL="68580" indent="0">
              <a:buNone/>
            </a:pPr>
            <a:endParaRPr lang="en-US" sz="2000" b="1" dirty="0" smtClean="0">
              <a:latin typeface="Times New Roman" pitchFamily="18" charset="0"/>
              <a:cs typeface="Times New Roman" pitchFamily="18" charset="0"/>
            </a:endParaRPr>
          </a:p>
          <a:p>
            <a:pPr>
              <a:buFont typeface="Wingdings" pitchFamily="2" charset="2"/>
              <a:buChar char="q"/>
            </a:pPr>
            <a:r>
              <a:rPr lang="en-US" sz="2000" b="1" dirty="0" smtClean="0">
                <a:latin typeface="Times New Roman" pitchFamily="18" charset="0"/>
                <a:cs typeface="Times New Roman" pitchFamily="18" charset="0"/>
              </a:rPr>
              <a:t>States that regardless of cultural background, the most effective school learning occurs when learning assumptions in the home or “spontaneous” conceptual domain, are meaningfully connected to the assumptions encountered in the school, the “schooled” conceptual domain.(Meacham 2001)</a:t>
            </a:r>
            <a:endParaRPr lang="en-US" sz="2000" b="1" dirty="0">
              <a:latin typeface="Times New Roman" pitchFamily="18" charset="0"/>
              <a:cs typeface="Times New Roman" pitchFamily="18" charset="0"/>
            </a:endParaRPr>
          </a:p>
        </p:txBody>
      </p:sp>
    </p:spTree>
    <p:extLst>
      <p:ext uri="{BB962C8B-B14F-4D97-AF65-F5344CB8AC3E}">
        <p14:creationId xmlns:p14="http://schemas.microsoft.com/office/powerpoint/2010/main" val="31066783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772400" cy="1143000"/>
          </a:xfrm>
        </p:spPr>
        <p:txBody>
          <a:bodyPr/>
          <a:lstStyle/>
          <a:p>
            <a:r>
              <a:rPr lang="en-US" sz="2000" b="1" u="sng" dirty="0" smtClean="0">
                <a:latin typeface="Times New Roman" pitchFamily="18" charset="0"/>
                <a:cs typeface="Times New Roman" pitchFamily="18" charset="0"/>
              </a:rPr>
              <a:t/>
            </a:r>
            <a:br>
              <a:rPr lang="en-US" sz="2000" b="1" u="sng"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	</a:t>
            </a:r>
            <a:r>
              <a:rPr lang="en-US" sz="3600" b="1" u="sng" dirty="0" smtClean="0">
                <a:latin typeface="Times New Roman" pitchFamily="18" charset="0"/>
                <a:cs typeface="Times New Roman" pitchFamily="18" charset="0"/>
              </a:rPr>
              <a:t>Supporting Theorists (continued)</a:t>
            </a:r>
            <a:endParaRPr lang="en-US" sz="3600" b="1" u="sng" dirty="0">
              <a:latin typeface="Times New Roman" pitchFamily="18" charset="0"/>
              <a:cs typeface="Times New Roman" pitchFamily="18" charset="0"/>
            </a:endParaRPr>
          </a:p>
        </p:txBody>
      </p:sp>
      <p:sp>
        <p:nvSpPr>
          <p:cNvPr id="3" name="Content Placeholder 2"/>
          <p:cNvSpPr>
            <a:spLocks noGrp="1"/>
          </p:cNvSpPr>
          <p:nvPr>
            <p:ph idx="1"/>
          </p:nvPr>
        </p:nvSpPr>
        <p:spPr>
          <a:xfrm>
            <a:off x="914400" y="1524000"/>
            <a:ext cx="7772400" cy="4831560"/>
          </a:xfrm>
        </p:spPr>
        <p:txBody>
          <a:bodyPr>
            <a:normAutofit fontScale="70000" lnSpcReduction="20000"/>
          </a:bodyPr>
          <a:lstStyle/>
          <a:p>
            <a:r>
              <a:rPr lang="en-US" sz="3200" b="1" u="sng" dirty="0">
                <a:solidFill>
                  <a:schemeClr val="tx2">
                    <a:lumMod val="75000"/>
                  </a:schemeClr>
                </a:solidFill>
                <a:latin typeface="Times New Roman" pitchFamily="18" charset="0"/>
                <a:cs typeface="Times New Roman" pitchFamily="18" charset="0"/>
              </a:rPr>
              <a:t>James A.Banks:</a:t>
            </a:r>
            <a:endParaRPr lang="en-US" sz="3200" b="1" dirty="0" smtClean="0">
              <a:latin typeface="Times New Roman" pitchFamily="18" charset="0"/>
              <a:cs typeface="Times New Roman" pitchFamily="18" charset="0"/>
            </a:endParaRPr>
          </a:p>
          <a:p>
            <a:pPr>
              <a:buFont typeface="Wingdings" pitchFamily="2" charset="2"/>
              <a:buChar char="q"/>
            </a:pPr>
            <a:r>
              <a:rPr lang="en-US" sz="3200" b="1" dirty="0" smtClean="0">
                <a:latin typeface="Times New Roman" pitchFamily="18" charset="0"/>
                <a:cs typeface="Times New Roman" pitchFamily="18" charset="0"/>
              </a:rPr>
              <a:t>James </a:t>
            </a:r>
            <a:r>
              <a:rPr lang="en-US" sz="3200" b="1" dirty="0">
                <a:latin typeface="Times New Roman" pitchFamily="18" charset="0"/>
                <a:cs typeface="Times New Roman" pitchFamily="18" charset="0"/>
              </a:rPr>
              <a:t>A. Banks points out that cultural diversity, “enriches a nation by providing all citizens with rich opportunities to experience other cultures and thus to become more fulfilled as human beings. When individuals are able to participate in a variety cultures, they are more able to benefit from the total human experience” (Banks, 2008). </a:t>
            </a:r>
          </a:p>
          <a:p>
            <a:r>
              <a:rPr lang="en-US" sz="3200" b="1" u="sng" dirty="0">
                <a:solidFill>
                  <a:schemeClr val="tx2">
                    <a:lumMod val="75000"/>
                  </a:schemeClr>
                </a:solidFill>
                <a:latin typeface="Times New Roman" pitchFamily="18" charset="0"/>
                <a:cs typeface="Times New Roman" pitchFamily="18" charset="0"/>
              </a:rPr>
              <a:t>The goal of multicultural education is</a:t>
            </a:r>
            <a:r>
              <a:rPr lang="en-US" sz="3200" b="1" dirty="0">
                <a:solidFill>
                  <a:schemeClr val="tx2">
                    <a:lumMod val="75000"/>
                  </a:schemeClr>
                </a:solidFill>
                <a:latin typeface="Times New Roman" pitchFamily="18" charset="0"/>
                <a:cs typeface="Times New Roman" pitchFamily="18" charset="0"/>
              </a:rPr>
              <a:t>:</a:t>
            </a:r>
          </a:p>
          <a:p>
            <a:pPr lvl="0">
              <a:buFont typeface="Wingdings" pitchFamily="2" charset="2"/>
              <a:buChar char="q"/>
            </a:pPr>
            <a:r>
              <a:rPr lang="en-US" sz="3200" b="1" dirty="0">
                <a:latin typeface="Times New Roman" pitchFamily="18" charset="0"/>
                <a:cs typeface="Times New Roman" pitchFamily="18" charset="0"/>
              </a:rPr>
              <a:t>To help individuals gain greater self-understanding by viewing themselves from the perspectives of other cultures.</a:t>
            </a:r>
          </a:p>
          <a:p>
            <a:pPr>
              <a:buFont typeface="Wingdings" pitchFamily="2" charset="2"/>
              <a:buChar char="q"/>
            </a:pPr>
            <a:r>
              <a:rPr lang="en-US" sz="3200" b="1" dirty="0">
                <a:latin typeface="Times New Roman" pitchFamily="18" charset="0"/>
                <a:cs typeface="Times New Roman" pitchFamily="18" charset="0"/>
              </a:rPr>
              <a:t>To assume that with acquaintance and understanding respect may fellow.</a:t>
            </a:r>
          </a:p>
          <a:p>
            <a:pPr lvl="0">
              <a:buFont typeface="Wingdings" pitchFamily="2" charset="2"/>
              <a:buChar char="q"/>
            </a:pPr>
            <a:r>
              <a:rPr lang="en-US" sz="3200" b="1" dirty="0">
                <a:latin typeface="Times New Roman" pitchFamily="18" charset="0"/>
                <a:cs typeface="Times New Roman" pitchFamily="18" charset="0"/>
              </a:rPr>
              <a:t>To provide students with cultural, ethnic, and language alternatives.</a:t>
            </a:r>
          </a:p>
          <a:p>
            <a:pPr marL="68580" indent="0">
              <a:buNone/>
            </a:pPr>
            <a:r>
              <a:rPr lang="en-US" sz="3200" dirty="0">
                <a:latin typeface="Times New Roman" pitchFamily="18" charset="0"/>
                <a:cs typeface="Times New Roman" pitchFamily="18" charset="0"/>
              </a:rPr>
              <a:t>     </a:t>
            </a:r>
            <a:r>
              <a:rPr lang="en-US" sz="3200" b="1" dirty="0">
                <a:latin typeface="Times New Roman" pitchFamily="18" charset="0"/>
                <a:cs typeface="Times New Roman" pitchFamily="18" charset="0"/>
              </a:rPr>
              <a:t>(Banks, 2008)</a:t>
            </a:r>
          </a:p>
          <a:p>
            <a:endParaRPr lang="en-US" dirty="0"/>
          </a:p>
        </p:txBody>
      </p:sp>
    </p:spTree>
    <p:extLst>
      <p:ext uri="{BB962C8B-B14F-4D97-AF65-F5344CB8AC3E}">
        <p14:creationId xmlns:p14="http://schemas.microsoft.com/office/powerpoint/2010/main" val="10670689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772400" cy="1066800"/>
          </a:xfrm>
        </p:spPr>
        <p:txBody>
          <a:bodyPr/>
          <a:lstStyle/>
          <a:p>
            <a:r>
              <a:rPr lang="en-US" dirty="0" smtClean="0"/>
              <a:t>			 </a:t>
            </a:r>
            <a:r>
              <a:rPr lang="en-US" u="sng" dirty="0" smtClean="0">
                <a:latin typeface="Times New Roman" pitchFamily="18" charset="0"/>
                <a:cs typeface="Times New Roman" pitchFamily="18" charset="0"/>
              </a:rPr>
              <a:t>Pros</a:t>
            </a:r>
            <a:endParaRPr lang="en-US" u="sng" dirty="0">
              <a:latin typeface="Times New Roman" pitchFamily="18" charset="0"/>
              <a:cs typeface="Times New Roman" pitchFamily="18" charset="0"/>
            </a:endParaRPr>
          </a:p>
        </p:txBody>
      </p:sp>
      <p:sp>
        <p:nvSpPr>
          <p:cNvPr id="3" name="Subtitle 2"/>
          <p:cNvSpPr>
            <a:spLocks noGrp="1"/>
          </p:cNvSpPr>
          <p:nvPr>
            <p:ph type="subTitle" idx="1"/>
          </p:nvPr>
        </p:nvSpPr>
        <p:spPr>
          <a:xfrm>
            <a:off x="533400" y="990600"/>
            <a:ext cx="7924800" cy="5334000"/>
          </a:xfrm>
        </p:spPr>
        <p:txBody>
          <a:bodyPr>
            <a:normAutofit fontScale="85000" lnSpcReduction="20000"/>
          </a:bodyPr>
          <a:lstStyle/>
          <a:p>
            <a:endParaRPr lang="en-US" b="1" dirty="0">
              <a:latin typeface="Times New Roman" pitchFamily="18" charset="0"/>
              <a:cs typeface="Times New Roman" pitchFamily="18" charset="0"/>
            </a:endParaRPr>
          </a:p>
          <a:p>
            <a:pPr marL="342900" indent="-342900">
              <a:buFont typeface="Arial" pitchFamily="34" charset="0"/>
              <a:buChar char="•"/>
            </a:pPr>
            <a:endParaRPr lang="en-US" b="1" dirty="0" smtClean="0">
              <a:latin typeface="Times New Roman" pitchFamily="18" charset="0"/>
              <a:cs typeface="Times New Roman" pitchFamily="18" charset="0"/>
            </a:endParaRPr>
          </a:p>
          <a:p>
            <a:pPr marL="342900" indent="-342900">
              <a:buFont typeface="Arial" pitchFamily="34" charset="0"/>
              <a:buChar char="•"/>
            </a:pPr>
            <a:endParaRPr lang="en-US" sz="2600" b="1" dirty="0" smtClean="0">
              <a:latin typeface="Times New Roman" pitchFamily="18" charset="0"/>
              <a:cs typeface="Times New Roman" pitchFamily="18" charset="0"/>
            </a:endParaRPr>
          </a:p>
          <a:p>
            <a:pPr marL="457200" indent="-457200">
              <a:buFont typeface="Wingdings" pitchFamily="2" charset="2"/>
              <a:buChar char="§"/>
            </a:pPr>
            <a:r>
              <a:rPr lang="en-US" sz="2600" b="1" dirty="0" smtClean="0">
                <a:latin typeface="Times New Roman" pitchFamily="18" charset="0"/>
                <a:cs typeface="Times New Roman" pitchFamily="18" charset="0"/>
              </a:rPr>
              <a:t>Culturally relevant pedagogy has been defined:</a:t>
            </a:r>
          </a:p>
          <a:p>
            <a:pPr marL="342900" indent="-342900">
              <a:buFont typeface="Arial" pitchFamily="34" charset="0"/>
              <a:buChar char="•"/>
            </a:pPr>
            <a:endParaRPr lang="en-US" sz="2600" b="1" dirty="0" smtClean="0">
              <a:latin typeface="Times New Roman" pitchFamily="18" charset="0"/>
              <a:cs typeface="Times New Roman" pitchFamily="18" charset="0"/>
            </a:endParaRPr>
          </a:p>
          <a:p>
            <a:pPr marL="457200" indent="-457200">
              <a:buFont typeface="Wingdings" pitchFamily="2" charset="2"/>
              <a:buChar char="q"/>
            </a:pPr>
            <a:r>
              <a:rPr lang="en-US" sz="2600" b="1" dirty="0" smtClean="0">
                <a:latin typeface="Times New Roman" pitchFamily="18" charset="0"/>
                <a:cs typeface="Times New Roman" pitchFamily="18" charset="0"/>
              </a:rPr>
              <a:t>as a means to use students’ cultures and strengths to bridge school achievement ( 2008</a:t>
            </a:r>
            <a:r>
              <a:rPr lang="en-US" sz="2600" b="1" dirty="0">
                <a:latin typeface="Times New Roman" pitchFamily="18" charset="0"/>
                <a:cs typeface="Times New Roman" pitchFamily="18" charset="0"/>
              </a:rPr>
              <a:t>; Singer 2010; Blake 1997; Jones 1985;Vijaker 2001;Wurzel, Holt 1991; McClean 1996).</a:t>
            </a:r>
          </a:p>
          <a:p>
            <a:pPr marL="342900" indent="-342900">
              <a:buFont typeface="Courier New" pitchFamily="49" charset="0"/>
              <a:buChar char="o"/>
            </a:pPr>
            <a:endParaRPr lang="en-US" sz="2600" b="1" dirty="0" smtClean="0">
              <a:latin typeface="Times New Roman" pitchFamily="18" charset="0"/>
              <a:cs typeface="Times New Roman" pitchFamily="18" charset="0"/>
            </a:endParaRPr>
          </a:p>
          <a:p>
            <a:pPr marL="457200" indent="-457200">
              <a:buFont typeface="Wingdings" pitchFamily="2" charset="2"/>
              <a:buChar char="q"/>
            </a:pPr>
            <a:r>
              <a:rPr lang="en-US" sz="2600" b="1" dirty="0" smtClean="0">
                <a:latin typeface="Times New Roman" pitchFamily="18" charset="0"/>
                <a:cs typeface="Times New Roman" pitchFamily="18" charset="0"/>
              </a:rPr>
              <a:t>to recognize students’ home cultures, promote collaboration among peers, hold high standards, and connect home life with school experiences (Young 2010;Chisholm 1994;  Montgomery 2010)</a:t>
            </a:r>
          </a:p>
          <a:p>
            <a:pPr marL="342900" indent="-342900">
              <a:buFont typeface="Courier New" pitchFamily="49" charset="0"/>
              <a:buChar char="o"/>
            </a:pPr>
            <a:endParaRPr lang="en-US" sz="2600" b="1" dirty="0" smtClean="0">
              <a:latin typeface="Times New Roman" pitchFamily="18" charset="0"/>
              <a:cs typeface="Times New Roman" pitchFamily="18" charset="0"/>
            </a:endParaRPr>
          </a:p>
          <a:p>
            <a:pPr marL="457200" indent="-457200">
              <a:buFont typeface="Wingdings" pitchFamily="2" charset="2"/>
              <a:buChar char="q"/>
            </a:pPr>
            <a:r>
              <a:rPr lang="en-US" sz="2600" b="1" dirty="0" smtClean="0">
                <a:latin typeface="Times New Roman" pitchFamily="18" charset="0"/>
                <a:cs typeface="Times New Roman" pitchFamily="18" charset="0"/>
              </a:rPr>
              <a:t>Siwatu (2007) stipulated that there is general agreement among culturally responsive pedagogues insofar as how the theory is used.(Ladson-Billings 1995; Silva , Langhout 2011;Morrison, Robbins 2008) </a:t>
            </a:r>
            <a:endParaRPr lang="en-US" b="1"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28239700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1975104"/>
          </a:xfrm>
        </p:spPr>
        <p:txBody>
          <a:bodyPr/>
          <a:lstStyle/>
          <a:p>
            <a:r>
              <a:rPr lang="en-US" dirty="0" smtClean="0"/>
              <a:t>			</a:t>
            </a:r>
            <a:r>
              <a:rPr lang="en-US" dirty="0"/>
              <a:t> </a:t>
            </a:r>
            <a:r>
              <a:rPr lang="en-US" u="sng" dirty="0" smtClean="0">
                <a:latin typeface="Times New Roman" pitchFamily="18" charset="0"/>
                <a:cs typeface="Times New Roman" pitchFamily="18" charset="0"/>
              </a:rPr>
              <a:t>Cons</a:t>
            </a:r>
            <a:endParaRPr lang="en-US" u="sng" dirty="0">
              <a:latin typeface="Times New Roman" pitchFamily="18" charset="0"/>
              <a:cs typeface="Times New Roman" pitchFamily="18" charset="0"/>
            </a:endParaRPr>
          </a:p>
        </p:txBody>
      </p:sp>
      <p:sp>
        <p:nvSpPr>
          <p:cNvPr id="3" name="Subtitle 2"/>
          <p:cNvSpPr>
            <a:spLocks noGrp="1"/>
          </p:cNvSpPr>
          <p:nvPr>
            <p:ph type="subTitle" idx="1"/>
          </p:nvPr>
        </p:nvSpPr>
        <p:spPr>
          <a:xfrm>
            <a:off x="838200" y="1143000"/>
            <a:ext cx="7848600" cy="5334000"/>
          </a:xfrm>
        </p:spPr>
        <p:txBody>
          <a:bodyPr>
            <a:normAutofit fontScale="92500" lnSpcReduction="10000"/>
          </a:bodyPr>
          <a:lstStyle/>
          <a:p>
            <a:pPr lvl="0"/>
            <a:endParaRPr lang="en-US" b="1" dirty="0">
              <a:latin typeface="Times New Roman" pitchFamily="18" charset="0"/>
              <a:cs typeface="Times New Roman" pitchFamily="18" charset="0"/>
            </a:endParaRPr>
          </a:p>
          <a:p>
            <a:pPr marL="342900" lvl="0" indent="-342900">
              <a:buFont typeface="Arial" pitchFamily="34" charset="0"/>
              <a:buChar char="•"/>
            </a:pPr>
            <a:endParaRPr lang="en-US" b="1" dirty="0" smtClean="0">
              <a:latin typeface="Times New Roman" pitchFamily="18" charset="0"/>
              <a:cs typeface="Times New Roman" pitchFamily="18" charset="0"/>
            </a:endParaRPr>
          </a:p>
          <a:p>
            <a:pPr marL="342900" lvl="0" indent="-342900">
              <a:buFont typeface="Arial" pitchFamily="34" charset="0"/>
              <a:buChar char="•"/>
            </a:pPr>
            <a:endParaRPr lang="en-US" sz="2200" b="1" dirty="0">
              <a:latin typeface="Times New Roman" pitchFamily="18" charset="0"/>
              <a:cs typeface="Times New Roman" pitchFamily="18" charset="0"/>
            </a:endParaRPr>
          </a:p>
          <a:p>
            <a:pPr marL="342900" lvl="0" indent="-342900">
              <a:buFont typeface="Wingdings" pitchFamily="2" charset="2"/>
              <a:buChar char="q"/>
            </a:pPr>
            <a:r>
              <a:rPr lang="en-US" sz="2200" b="1" dirty="0" smtClean="0">
                <a:latin typeface="Times New Roman" pitchFamily="18" charset="0"/>
                <a:cs typeface="Times New Roman" pitchFamily="18" charset="0"/>
              </a:rPr>
              <a:t>How </a:t>
            </a:r>
            <a:r>
              <a:rPr lang="en-US" sz="2200" b="1" dirty="0">
                <a:latin typeface="Times New Roman" pitchFamily="18" charset="0"/>
                <a:cs typeface="Times New Roman" pitchFamily="18" charset="0"/>
              </a:rPr>
              <a:t>multicultural classroom instruction is undermining our children's ability to read, write, and reason, multiculturalism is quite the norm in America's elementary schools. </a:t>
            </a:r>
          </a:p>
          <a:p>
            <a:r>
              <a:rPr lang="en-US" sz="2200" b="1" dirty="0">
                <a:latin typeface="Times New Roman" pitchFamily="18" charset="0"/>
                <a:cs typeface="Times New Roman" pitchFamily="18" charset="0"/>
              </a:rPr>
              <a:t>     (Hymowitz, 1999; Morgan 2010; Zhang 2001; Schultz 2010). </a:t>
            </a:r>
          </a:p>
          <a:p>
            <a:pPr marL="342900" lvl="0" indent="-342900">
              <a:buFont typeface="Wingdings" pitchFamily="2" charset="2"/>
              <a:buChar char="q"/>
            </a:pPr>
            <a:r>
              <a:rPr lang="en-US" sz="2200" b="1" dirty="0">
                <a:latin typeface="Times New Roman" pitchFamily="18" charset="0"/>
                <a:cs typeface="Times New Roman" pitchFamily="18" charset="0"/>
              </a:rPr>
              <a:t>James A. Banks, argues that multicultural education is damaging                and unimportant to the students’ growth and development (Banks, 2008). </a:t>
            </a:r>
          </a:p>
          <a:p>
            <a:pPr marL="342900" lvl="0" indent="-342900">
              <a:buFont typeface="Wingdings" pitchFamily="2" charset="2"/>
              <a:buChar char="q"/>
            </a:pPr>
            <a:r>
              <a:rPr lang="en-US" sz="2200" b="1" dirty="0" smtClean="0">
                <a:latin typeface="Times New Roman" pitchFamily="18" charset="0"/>
                <a:cs typeface="Times New Roman" pitchFamily="18" charset="0"/>
              </a:rPr>
              <a:t>Sleeter</a:t>
            </a:r>
            <a:r>
              <a:rPr lang="en-US" sz="2200" b="1" dirty="0">
                <a:latin typeface="Times New Roman" pitchFamily="18" charset="0"/>
                <a:cs typeface="Times New Roman" pitchFamily="18" charset="0"/>
              </a:rPr>
              <a:t>, argues that we should focus our attention on other “pressing concerns, such as increasing students’ test scores (Sleeter, 2000). </a:t>
            </a:r>
            <a:endParaRPr lang="en-US" sz="2200" b="1" dirty="0" smtClean="0">
              <a:latin typeface="Times New Roman" pitchFamily="18" charset="0"/>
              <a:cs typeface="Times New Roman" pitchFamily="18" charset="0"/>
            </a:endParaRPr>
          </a:p>
          <a:p>
            <a:pPr marL="342900" lvl="0" indent="-342900">
              <a:buFont typeface="Wingdings" pitchFamily="2" charset="2"/>
              <a:buChar char="q"/>
            </a:pPr>
            <a:r>
              <a:rPr lang="en-US" sz="2200" b="1" dirty="0" smtClean="0">
                <a:latin typeface="Times New Roman" pitchFamily="18" charset="0"/>
                <a:cs typeface="Times New Roman" pitchFamily="18" charset="0"/>
              </a:rPr>
              <a:t>Hymowitz </a:t>
            </a:r>
            <a:r>
              <a:rPr lang="en-US" sz="2200" b="1" dirty="0">
                <a:latin typeface="Times New Roman" pitchFamily="18" charset="0"/>
                <a:cs typeface="Times New Roman" pitchFamily="18" charset="0"/>
              </a:rPr>
              <a:t>mentioned that Sandra Stotsky, a well-known multiculturalists and author of a book entitled, Losing Our Language, that instead of focusing on cultural diversity, which is “dull and preachy” we should help students with “vocabulary building” (Hymowitz, 1999).</a:t>
            </a:r>
          </a:p>
          <a:p>
            <a:endParaRPr lang="en-US" sz="7200" dirty="0"/>
          </a:p>
        </p:txBody>
      </p:sp>
    </p:spTree>
    <p:extLst>
      <p:ext uri="{BB962C8B-B14F-4D97-AF65-F5344CB8AC3E}">
        <p14:creationId xmlns:p14="http://schemas.microsoft.com/office/powerpoint/2010/main" val="25837194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latin typeface="Times New Roman" pitchFamily="18" charset="0"/>
                <a:cs typeface="Times New Roman" pitchFamily="18" charset="0"/>
              </a:rPr>
              <a:t>	</a:t>
            </a:r>
            <a:r>
              <a:rPr lang="en-US" sz="3200" b="1" u="sng" dirty="0" smtClean="0">
                <a:latin typeface="Times New Roman" pitchFamily="18" charset="0"/>
                <a:cs typeface="Times New Roman" pitchFamily="18" charset="0"/>
              </a:rPr>
              <a:t>Instructional </a:t>
            </a:r>
            <a:r>
              <a:rPr lang="en-US" sz="3200" b="1" u="sng" dirty="0">
                <a:latin typeface="Times New Roman" pitchFamily="18" charset="0"/>
                <a:cs typeface="Times New Roman" pitchFamily="18" charset="0"/>
              </a:rPr>
              <a:t>Strategies: Storybooks</a:t>
            </a:r>
            <a:r>
              <a:rPr lang="en-US" dirty="0"/>
              <a:t/>
            </a:r>
            <a:br>
              <a:rPr lang="en-US" dirty="0"/>
            </a:br>
            <a:r>
              <a:rPr lang="en-US" dirty="0"/>
              <a:t> </a:t>
            </a:r>
            <a:br>
              <a:rPr lang="en-US" dirty="0"/>
            </a:br>
            <a:endParaRPr lang="en-US" dirty="0"/>
          </a:p>
        </p:txBody>
      </p:sp>
      <p:sp>
        <p:nvSpPr>
          <p:cNvPr id="3" name="Content Placeholder 2"/>
          <p:cNvSpPr>
            <a:spLocks noGrp="1"/>
          </p:cNvSpPr>
          <p:nvPr>
            <p:ph idx="1"/>
          </p:nvPr>
        </p:nvSpPr>
        <p:spPr/>
        <p:txBody>
          <a:bodyPr>
            <a:normAutofit fontScale="92500" lnSpcReduction="10000"/>
          </a:bodyPr>
          <a:lstStyle/>
          <a:p>
            <a:r>
              <a:rPr lang="en-US" dirty="0">
                <a:latin typeface="Times New Roman" pitchFamily="18" charset="0"/>
                <a:cs typeface="Times New Roman" pitchFamily="18" charset="0"/>
              </a:rPr>
              <a:t>According to Greif, Kim, and Klein (2006), the increasing diversity in the U.S. school system has led to a growing body of scholarly literature on ways that counselors can effectively meet the culture-related challenges posed by this change. </a:t>
            </a:r>
          </a:p>
          <a:p>
            <a:r>
              <a:rPr lang="en-US" dirty="0" smtClean="0">
                <a:latin typeface="Times New Roman" pitchFamily="18" charset="0"/>
                <a:cs typeface="Times New Roman" pitchFamily="18" charset="0"/>
              </a:rPr>
              <a:t>Baghban (2007) indicated </a:t>
            </a:r>
            <a:r>
              <a:rPr lang="en-US" dirty="0">
                <a:latin typeface="Times New Roman" pitchFamily="18" charset="0"/>
                <a:cs typeface="Times New Roman" pitchFamily="18" charset="0"/>
              </a:rPr>
              <a:t>that many </a:t>
            </a:r>
            <a:r>
              <a:rPr lang="en-US" dirty="0" smtClean="0">
                <a:latin typeface="Times New Roman" pitchFamily="18" charset="0"/>
                <a:cs typeface="Times New Roman" pitchFamily="18" charset="0"/>
              </a:rPr>
              <a:t>immigrant children </a:t>
            </a:r>
            <a:r>
              <a:rPr lang="en-US" dirty="0">
                <a:latin typeface="Times New Roman" pitchFamily="18" charset="0"/>
                <a:cs typeface="Times New Roman" pitchFamily="18" charset="0"/>
              </a:rPr>
              <a:t>face dilemmas when they move to a new country. She added that “classroom materials relevant to the social and </a:t>
            </a:r>
            <a:r>
              <a:rPr lang="en-US" dirty="0" smtClean="0">
                <a:latin typeface="Times New Roman" pitchFamily="18" charset="0"/>
                <a:cs typeface="Times New Roman" pitchFamily="18" charset="0"/>
              </a:rPr>
              <a:t>cultural </a:t>
            </a:r>
            <a:r>
              <a:rPr lang="en-US" dirty="0">
                <a:latin typeface="Times New Roman" pitchFamily="18" charset="0"/>
                <a:cs typeface="Times New Roman" pitchFamily="18" charset="0"/>
              </a:rPr>
              <a:t>experiences </a:t>
            </a:r>
            <a:r>
              <a:rPr lang="en-US" dirty="0" smtClean="0">
                <a:latin typeface="Times New Roman" pitchFamily="18" charset="0"/>
                <a:cs typeface="Times New Roman" pitchFamily="18" charset="0"/>
              </a:rPr>
              <a:t>generate </a:t>
            </a:r>
            <a:r>
              <a:rPr lang="en-US" dirty="0">
                <a:latin typeface="Times New Roman" pitchFamily="18" charset="0"/>
                <a:cs typeface="Times New Roman" pitchFamily="18" charset="0"/>
              </a:rPr>
              <a:t>interest in and enthusiasm about learning.” (Baghban, 2007).  </a:t>
            </a:r>
          </a:p>
          <a:p>
            <a:endParaRPr lang="en-US" dirty="0"/>
          </a:p>
        </p:txBody>
      </p:sp>
    </p:spTree>
    <p:extLst>
      <p:ext uri="{BB962C8B-B14F-4D97-AF65-F5344CB8AC3E}">
        <p14:creationId xmlns:p14="http://schemas.microsoft.com/office/powerpoint/2010/main" val="37530611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latin typeface="Times New Roman" pitchFamily="18" charset="0"/>
                <a:cs typeface="Times New Roman" pitchFamily="18" charset="0"/>
              </a:rPr>
              <a:t>	 </a:t>
            </a:r>
            <a:r>
              <a:rPr lang="en-US" sz="3600" b="1" u="sng" dirty="0" smtClean="0">
                <a:latin typeface="Times New Roman" pitchFamily="18" charset="0"/>
                <a:cs typeface="Times New Roman" pitchFamily="18" charset="0"/>
              </a:rPr>
              <a:t>Examples of Storybooks</a:t>
            </a:r>
            <a:endParaRPr lang="en-US" sz="3600" b="1" u="sng" dirty="0">
              <a:latin typeface="Times New Roman" pitchFamily="18" charset="0"/>
              <a:cs typeface="Times New Roman" pitchFamily="18" charset="0"/>
            </a:endParaRPr>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21749" b="21749"/>
          <a:stretch>
            <a:fillRect/>
          </a:stretch>
        </p:blipFill>
        <p:spPr>
          <a:xfrm>
            <a:off x="533400" y="2133600"/>
            <a:ext cx="3048000" cy="2057400"/>
          </a:xfrm>
        </p:spPr>
      </p:pic>
      <p:sp>
        <p:nvSpPr>
          <p:cNvPr id="4" name="Text Placeholder 3"/>
          <p:cNvSpPr>
            <a:spLocks noGrp="1"/>
          </p:cNvSpPr>
          <p:nvPr>
            <p:ph type="body" sz="half" idx="2"/>
          </p:nvPr>
        </p:nvSpPr>
        <p:spPr>
          <a:xfrm>
            <a:off x="914400" y="1150144"/>
            <a:ext cx="7696200" cy="685800"/>
          </a:xfrm>
        </p:spPr>
        <p:txBody>
          <a:bodyPr>
            <a:noAutofit/>
          </a:bodyPr>
          <a:lstStyle/>
          <a:p>
            <a:r>
              <a:rPr lang="en-US" sz="2000" dirty="0" smtClean="0">
                <a:latin typeface="Times New Roman" pitchFamily="18" charset="0"/>
                <a:cs typeface="Times New Roman" pitchFamily="18" charset="0"/>
              </a:rPr>
              <a:t>Used as instructional strategies for the implementation  of cultural 		      relevant pedagogy into the curriculum.</a:t>
            </a:r>
            <a:endParaRPr lang="en-US" sz="2000" dirty="0">
              <a:latin typeface="Times New Roman" pitchFamily="18" charset="0"/>
              <a:cs typeface="Times New Roman" pitchFamily="18" charset="0"/>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81800" y="2119532"/>
            <a:ext cx="1828800" cy="205740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99012" y="2119532"/>
            <a:ext cx="2390476" cy="2043332"/>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04953" y="4419600"/>
            <a:ext cx="1978595" cy="2267242"/>
          </a:xfrm>
          <a:prstGeom prst="rect">
            <a:avLst/>
          </a:prstGeom>
        </p:spPr>
      </p:pic>
    </p:spTree>
    <p:extLst>
      <p:ext uri="{BB962C8B-B14F-4D97-AF65-F5344CB8AC3E}">
        <p14:creationId xmlns:p14="http://schemas.microsoft.com/office/powerpoint/2010/main" val="124686725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5517</TotalTime>
  <Words>1083</Words>
  <Application>Microsoft Office PowerPoint</Application>
  <PresentationFormat>On-screen Show (4:3)</PresentationFormat>
  <Paragraphs>134</Paragraphs>
  <Slides>20</Slides>
  <Notes>2</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Metro</vt:lpstr>
      <vt:lpstr>   Cultural Diversity in New       York City Classrooms</vt:lpstr>
      <vt:lpstr>Table of Contents</vt:lpstr>
      <vt:lpstr>     Statement of the Problem</vt:lpstr>
      <vt:lpstr>  Supporting Theorists</vt:lpstr>
      <vt:lpstr>  Supporting Theorists (continued)</vt:lpstr>
      <vt:lpstr>    Pros</vt:lpstr>
      <vt:lpstr>    Cons</vt:lpstr>
      <vt:lpstr> Instructional Strategies: Storybooks   </vt:lpstr>
      <vt:lpstr>  Examples of Storybooks</vt:lpstr>
      <vt:lpstr> Statement of the Hypothesis </vt:lpstr>
      <vt:lpstr>   Method</vt:lpstr>
      <vt:lpstr>        Conclusion</vt:lpstr>
      <vt:lpstr>    References</vt:lpstr>
      <vt:lpstr>PowerPoint Presentation</vt:lpstr>
      <vt:lpstr>PowerPoint Presentation</vt:lpstr>
      <vt:lpstr>PowerPoint Presentation</vt:lpstr>
      <vt:lpstr>PowerPoint Presentation</vt:lpstr>
      <vt:lpstr>    Appendices</vt:lpstr>
      <vt:lpstr>Appendix B: Teacher Consent Form</vt:lpstr>
      <vt:lpstr>Appendix C: Principal/Administrator Consent          Form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Cultural Diversity in New York City Classrooms</dc:title>
  <dc:creator>Lana</dc:creator>
  <cp:lastModifiedBy>Lana</cp:lastModifiedBy>
  <cp:revision>70</cp:revision>
  <dcterms:created xsi:type="dcterms:W3CDTF">2011-10-05T01:46:46Z</dcterms:created>
  <dcterms:modified xsi:type="dcterms:W3CDTF">2011-12-07T02:55:15Z</dcterms:modified>
</cp:coreProperties>
</file>